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338" r:id="rId2"/>
    <p:sldId id="339" r:id="rId3"/>
    <p:sldId id="287" r:id="rId4"/>
    <p:sldId id="290" r:id="rId5"/>
    <p:sldId id="292" r:id="rId6"/>
    <p:sldId id="291" r:id="rId7"/>
    <p:sldId id="293" r:id="rId8"/>
    <p:sldId id="294" r:id="rId9"/>
    <p:sldId id="309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10" r:id="rId18"/>
    <p:sldId id="311" r:id="rId19"/>
    <p:sldId id="312" r:id="rId20"/>
    <p:sldId id="304" r:id="rId21"/>
    <p:sldId id="305" r:id="rId22"/>
    <p:sldId id="340" r:id="rId23"/>
    <p:sldId id="306" r:id="rId24"/>
    <p:sldId id="313" r:id="rId25"/>
    <p:sldId id="315" r:id="rId26"/>
    <p:sldId id="314" r:id="rId27"/>
    <p:sldId id="316" r:id="rId28"/>
    <p:sldId id="319" r:id="rId29"/>
    <p:sldId id="318" r:id="rId30"/>
    <p:sldId id="320" r:id="rId31"/>
    <p:sldId id="341" r:id="rId32"/>
    <p:sldId id="324" r:id="rId33"/>
    <p:sldId id="258" r:id="rId34"/>
    <p:sldId id="325" r:id="rId35"/>
    <p:sldId id="259" r:id="rId36"/>
    <p:sldId id="342" r:id="rId37"/>
    <p:sldId id="331" r:id="rId38"/>
    <p:sldId id="261" r:id="rId39"/>
    <p:sldId id="333" r:id="rId40"/>
    <p:sldId id="262" r:id="rId41"/>
    <p:sldId id="263" r:id="rId42"/>
    <p:sldId id="264" r:id="rId43"/>
    <p:sldId id="334" r:id="rId44"/>
    <p:sldId id="265" r:id="rId45"/>
    <p:sldId id="266" r:id="rId46"/>
    <p:sldId id="335" r:id="rId47"/>
    <p:sldId id="267" r:id="rId48"/>
    <p:sldId id="268" r:id="rId49"/>
    <p:sldId id="269" r:id="rId50"/>
    <p:sldId id="270" r:id="rId51"/>
    <p:sldId id="271" r:id="rId52"/>
    <p:sldId id="274" r:id="rId53"/>
    <p:sldId id="275" r:id="rId54"/>
    <p:sldId id="276" r:id="rId55"/>
    <p:sldId id="277" r:id="rId56"/>
    <p:sldId id="279" r:id="rId57"/>
    <p:sldId id="278" r:id="rId58"/>
    <p:sldId id="343" r:id="rId59"/>
    <p:sldId id="280" r:id="rId60"/>
    <p:sldId id="281" r:id="rId61"/>
    <p:sldId id="282" r:id="rId62"/>
    <p:sldId id="344" r:id="rId63"/>
    <p:sldId id="283" r:id="rId64"/>
    <p:sldId id="284" r:id="rId65"/>
    <p:sldId id="285" r:id="rId66"/>
    <p:sldId id="286" r:id="rId67"/>
    <p:sldId id="345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56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108" y="30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image" Target="../media/image39.wmf"/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12" Type="http://schemas.openxmlformats.org/officeDocument/2006/relationships/image" Target="../media/image38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11" Type="http://schemas.openxmlformats.org/officeDocument/2006/relationships/image" Target="../media/image37.wmf"/><Relationship Id="rId5" Type="http://schemas.openxmlformats.org/officeDocument/2006/relationships/image" Target="../media/image31.wmf"/><Relationship Id="rId10" Type="http://schemas.openxmlformats.org/officeDocument/2006/relationships/image" Target="../media/image36.wmf"/><Relationship Id="rId4" Type="http://schemas.openxmlformats.org/officeDocument/2006/relationships/image" Target="../media/image30.wmf"/><Relationship Id="rId9" Type="http://schemas.openxmlformats.org/officeDocument/2006/relationships/image" Target="../media/image35.wmf"/><Relationship Id="rId14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2" Type="http://schemas.openxmlformats.org/officeDocument/2006/relationships/image" Target="../media/image9.wmf"/><Relationship Id="rId1" Type="http://schemas.openxmlformats.org/officeDocument/2006/relationships/image" Target="../media/image42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10" Type="http://schemas.openxmlformats.org/officeDocument/2006/relationships/image" Target="../media/image50.wmf"/><Relationship Id="rId4" Type="http://schemas.openxmlformats.org/officeDocument/2006/relationships/image" Target="../media/image44.wmf"/><Relationship Id="rId9" Type="http://schemas.openxmlformats.org/officeDocument/2006/relationships/image" Target="../media/image4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6" Type="http://schemas.openxmlformats.org/officeDocument/2006/relationships/image" Target="../media/image57.wmf"/><Relationship Id="rId5" Type="http://schemas.openxmlformats.org/officeDocument/2006/relationships/image" Target="../media/image56.wmf"/><Relationship Id="rId4" Type="http://schemas.openxmlformats.org/officeDocument/2006/relationships/image" Target="../media/image5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7" Type="http://schemas.openxmlformats.org/officeDocument/2006/relationships/image" Target="../media/image9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0.wmf"/><Relationship Id="rId4" Type="http://schemas.openxmlformats.org/officeDocument/2006/relationships/image" Target="../media/image7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Relationship Id="rId4" Type="http://schemas.openxmlformats.org/officeDocument/2006/relationships/image" Target="../media/image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16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21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wmf"/><Relationship Id="rId1" Type="http://schemas.openxmlformats.org/officeDocument/2006/relationships/image" Target="../media/image124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28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wmf"/><Relationship Id="rId1" Type="http://schemas.openxmlformats.org/officeDocument/2006/relationships/image" Target="../media/image129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wmf"/><Relationship Id="rId1" Type="http://schemas.openxmlformats.org/officeDocument/2006/relationships/image" Target="../media/image13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image" Target="../media/image139.wmf"/><Relationship Id="rId1" Type="http://schemas.openxmlformats.org/officeDocument/2006/relationships/image" Target="../media/image138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wmf"/><Relationship Id="rId1" Type="http://schemas.openxmlformats.org/officeDocument/2006/relationships/image" Target="../media/image143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Relationship Id="rId4" Type="http://schemas.openxmlformats.org/officeDocument/2006/relationships/image" Target="../media/image140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wmf"/><Relationship Id="rId1" Type="http://schemas.openxmlformats.org/officeDocument/2006/relationships/image" Target="../media/image150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wmf"/><Relationship Id="rId2" Type="http://schemas.openxmlformats.org/officeDocument/2006/relationships/image" Target="../media/image140.wmf"/><Relationship Id="rId1" Type="http://schemas.openxmlformats.org/officeDocument/2006/relationships/image" Target="../media/image152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wmf"/><Relationship Id="rId1" Type="http://schemas.openxmlformats.org/officeDocument/2006/relationships/image" Target="../media/image133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wmf"/><Relationship Id="rId1" Type="http://schemas.openxmlformats.org/officeDocument/2006/relationships/image" Target="../media/image159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wmf"/><Relationship Id="rId1" Type="http://schemas.openxmlformats.org/officeDocument/2006/relationships/image" Target="../media/image15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image" Target="../media/image13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wmf"/><Relationship Id="rId1" Type="http://schemas.openxmlformats.org/officeDocument/2006/relationships/image" Target="../media/image165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w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wmf"/><Relationship Id="rId1" Type="http://schemas.openxmlformats.org/officeDocument/2006/relationships/image" Target="../media/image15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AB85B-B6E6-40B5-9C51-86C78BE4692A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3A240-6CFB-4FA1-A657-9644393F68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739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0AABE-0485-44E3-8A0D-55BB2BB55F18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957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0AABE-0485-44E3-8A0D-55BB2BB55F18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86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0AABE-0485-44E3-8A0D-55BB2BB55F18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423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0AABE-0485-44E3-8A0D-55BB2BB55F18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899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0AABE-0485-44E3-8A0D-55BB2BB55F18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332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0AABE-0485-44E3-8A0D-55BB2BB55F18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470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0AABE-0485-44E3-8A0D-55BB2BB55F18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546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246A-B78D-4A4B-8EFA-9C7C9AB2E78D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2646-74CF-4CA9-A556-B944E2EFB8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405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246A-B78D-4A4B-8EFA-9C7C9AB2E78D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2646-74CF-4CA9-A556-B944E2EFB8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092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246A-B78D-4A4B-8EFA-9C7C9AB2E78D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2646-74CF-4CA9-A556-B944E2EFB8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072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246A-B78D-4A4B-8EFA-9C7C9AB2E78D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2646-74CF-4CA9-A556-B944E2EFB8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112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246A-B78D-4A4B-8EFA-9C7C9AB2E78D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2646-74CF-4CA9-A556-B944E2EFB8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096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246A-B78D-4A4B-8EFA-9C7C9AB2E78D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2646-74CF-4CA9-A556-B944E2EFB8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378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246A-B78D-4A4B-8EFA-9C7C9AB2E78D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2646-74CF-4CA9-A556-B944E2EFB8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639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246A-B78D-4A4B-8EFA-9C7C9AB2E78D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2646-74CF-4CA9-A556-B944E2EFB8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1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246A-B78D-4A4B-8EFA-9C7C9AB2E78D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2646-74CF-4CA9-A556-B944E2EFB8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038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246A-B78D-4A4B-8EFA-9C7C9AB2E78D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2646-74CF-4CA9-A556-B944E2EFB8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980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246A-B78D-4A4B-8EFA-9C7C9AB2E78D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72646-74CF-4CA9-A556-B944E2EFB8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67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A246A-B78D-4A4B-8EFA-9C7C9AB2E78D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72646-74CF-4CA9-A556-B944E2EFB8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242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6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21.png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0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oleObject" Target="../embeddings/oleObject20.bin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5.wmf"/><Relationship Id="rId5" Type="http://schemas.openxmlformats.org/officeDocument/2006/relationships/image" Target="../media/image26.png"/><Relationship Id="rId10" Type="http://schemas.openxmlformats.org/officeDocument/2006/relationships/oleObject" Target="../embeddings/oleObject23.bin"/><Relationship Id="rId4" Type="http://schemas.openxmlformats.org/officeDocument/2006/relationships/image" Target="../media/image22.wmf"/><Relationship Id="rId9" Type="http://schemas.openxmlformats.org/officeDocument/2006/relationships/image" Target="../media/image2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31.wmf"/><Relationship Id="rId18" Type="http://schemas.openxmlformats.org/officeDocument/2006/relationships/oleObject" Target="../embeddings/oleObject31.bin"/><Relationship Id="rId26" Type="http://schemas.openxmlformats.org/officeDocument/2006/relationships/image" Target="../media/image37.wmf"/><Relationship Id="rId3" Type="http://schemas.openxmlformats.org/officeDocument/2006/relationships/oleObject" Target="../embeddings/oleObject24.bin"/><Relationship Id="rId21" Type="http://schemas.openxmlformats.org/officeDocument/2006/relationships/image" Target="../media/image35.wmf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28.bin"/><Relationship Id="rId17" Type="http://schemas.openxmlformats.org/officeDocument/2006/relationships/image" Target="../media/image33.wmf"/><Relationship Id="rId25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0.bin"/><Relationship Id="rId20" Type="http://schemas.openxmlformats.org/officeDocument/2006/relationships/oleObject" Target="../embeddings/oleObject32.bin"/><Relationship Id="rId29" Type="http://schemas.openxmlformats.org/officeDocument/2006/relationships/oleObject" Target="../embeddings/oleObject37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30.wmf"/><Relationship Id="rId24" Type="http://schemas.openxmlformats.org/officeDocument/2006/relationships/image" Target="../media/image36.wmf"/><Relationship Id="rId32" Type="http://schemas.openxmlformats.org/officeDocument/2006/relationships/image" Target="../media/image40.wmf"/><Relationship Id="rId5" Type="http://schemas.openxmlformats.org/officeDocument/2006/relationships/image" Target="../media/image41.png"/><Relationship Id="rId15" Type="http://schemas.openxmlformats.org/officeDocument/2006/relationships/image" Target="../media/image32.wmf"/><Relationship Id="rId23" Type="http://schemas.openxmlformats.org/officeDocument/2006/relationships/oleObject" Target="../embeddings/oleObject34.bin"/><Relationship Id="rId28" Type="http://schemas.openxmlformats.org/officeDocument/2006/relationships/image" Target="../media/image38.wmf"/><Relationship Id="rId10" Type="http://schemas.openxmlformats.org/officeDocument/2006/relationships/oleObject" Target="../embeddings/oleObject27.bin"/><Relationship Id="rId19" Type="http://schemas.openxmlformats.org/officeDocument/2006/relationships/image" Target="../media/image34.wmf"/><Relationship Id="rId31" Type="http://schemas.openxmlformats.org/officeDocument/2006/relationships/oleObject" Target="../embeddings/oleObject38.bin"/><Relationship Id="rId4" Type="http://schemas.openxmlformats.org/officeDocument/2006/relationships/image" Target="../media/image27.wmf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29.bin"/><Relationship Id="rId22" Type="http://schemas.openxmlformats.org/officeDocument/2006/relationships/oleObject" Target="../embeddings/oleObject33.bin"/><Relationship Id="rId27" Type="http://schemas.openxmlformats.org/officeDocument/2006/relationships/oleObject" Target="../embeddings/oleObject36.bin"/><Relationship Id="rId30" Type="http://schemas.openxmlformats.org/officeDocument/2006/relationships/image" Target="../media/image39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45.wmf"/><Relationship Id="rId18" Type="http://schemas.openxmlformats.org/officeDocument/2006/relationships/oleObject" Target="../embeddings/oleObject46.bin"/><Relationship Id="rId3" Type="http://schemas.openxmlformats.org/officeDocument/2006/relationships/oleObject" Target="../embeddings/oleObject39.bin"/><Relationship Id="rId21" Type="http://schemas.openxmlformats.org/officeDocument/2006/relationships/image" Target="../media/image49.wmf"/><Relationship Id="rId7" Type="http://schemas.openxmlformats.org/officeDocument/2006/relationships/image" Target="../media/image9.wmf"/><Relationship Id="rId12" Type="http://schemas.openxmlformats.org/officeDocument/2006/relationships/oleObject" Target="../embeddings/oleObject43.bin"/><Relationship Id="rId17" Type="http://schemas.openxmlformats.org/officeDocument/2006/relationships/image" Target="../media/image4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5.bin"/><Relationship Id="rId20" Type="http://schemas.openxmlformats.org/officeDocument/2006/relationships/oleObject" Target="../embeddings/oleObject47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44.wmf"/><Relationship Id="rId5" Type="http://schemas.openxmlformats.org/officeDocument/2006/relationships/image" Target="../media/image51.png"/><Relationship Id="rId15" Type="http://schemas.openxmlformats.org/officeDocument/2006/relationships/image" Target="../media/image46.wmf"/><Relationship Id="rId23" Type="http://schemas.openxmlformats.org/officeDocument/2006/relationships/image" Target="../media/image50.wmf"/><Relationship Id="rId10" Type="http://schemas.openxmlformats.org/officeDocument/2006/relationships/oleObject" Target="../embeddings/oleObject42.bin"/><Relationship Id="rId19" Type="http://schemas.openxmlformats.org/officeDocument/2006/relationships/image" Target="../media/image48.wmf"/><Relationship Id="rId4" Type="http://schemas.openxmlformats.org/officeDocument/2006/relationships/image" Target="../media/image42.wmf"/><Relationship Id="rId9" Type="http://schemas.openxmlformats.org/officeDocument/2006/relationships/image" Target="../media/image43.wmf"/><Relationship Id="rId14" Type="http://schemas.openxmlformats.org/officeDocument/2006/relationships/oleObject" Target="../embeddings/oleObject44.bin"/><Relationship Id="rId22" Type="http://schemas.openxmlformats.org/officeDocument/2006/relationships/oleObject" Target="../embeddings/oleObject48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56.wmf"/><Relationship Id="rId3" Type="http://schemas.openxmlformats.org/officeDocument/2006/relationships/oleObject" Target="../embeddings/oleObject49.bin"/><Relationship Id="rId7" Type="http://schemas.openxmlformats.org/officeDocument/2006/relationships/image" Target="../media/image53.wmf"/><Relationship Id="rId12" Type="http://schemas.openxmlformats.org/officeDocument/2006/relationships/oleObject" Target="../embeddings/oleObject5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55.wmf"/><Relationship Id="rId5" Type="http://schemas.openxmlformats.org/officeDocument/2006/relationships/image" Target="../media/image58.png"/><Relationship Id="rId15" Type="http://schemas.openxmlformats.org/officeDocument/2006/relationships/image" Target="../media/image57.wmf"/><Relationship Id="rId10" Type="http://schemas.openxmlformats.org/officeDocument/2006/relationships/oleObject" Target="../embeddings/oleObject52.bin"/><Relationship Id="rId4" Type="http://schemas.openxmlformats.org/officeDocument/2006/relationships/image" Target="../media/image52.wmf"/><Relationship Id="rId9" Type="http://schemas.openxmlformats.org/officeDocument/2006/relationships/image" Target="../media/image54.wmf"/><Relationship Id="rId14" Type="http://schemas.openxmlformats.org/officeDocument/2006/relationships/oleObject" Target="../embeddings/oleObject54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3" Type="http://schemas.openxmlformats.org/officeDocument/2006/relationships/oleObject" Target="../embeddings/oleObject55.bin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61.png"/><Relationship Id="rId4" Type="http://schemas.openxmlformats.org/officeDocument/2006/relationships/image" Target="../media/image59.wmf"/><Relationship Id="rId9" Type="http://schemas.openxmlformats.org/officeDocument/2006/relationships/image" Target="../media/image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4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oleObject" Target="../embeddings/oleObject63.bin"/><Relationship Id="rId18" Type="http://schemas.openxmlformats.org/officeDocument/2006/relationships/image" Target="../media/image9.wmf"/><Relationship Id="rId3" Type="http://schemas.openxmlformats.org/officeDocument/2006/relationships/oleObject" Target="../embeddings/oleObject59.bin"/><Relationship Id="rId7" Type="http://schemas.openxmlformats.org/officeDocument/2006/relationships/image" Target="../media/image63.wmf"/><Relationship Id="rId12" Type="http://schemas.openxmlformats.org/officeDocument/2006/relationships/image" Target="../media/image65.wmf"/><Relationship Id="rId17" Type="http://schemas.openxmlformats.org/officeDocument/2006/relationships/oleObject" Target="../embeddings/oleObject6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7.wmf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60.bin"/><Relationship Id="rId11" Type="http://schemas.openxmlformats.org/officeDocument/2006/relationships/oleObject" Target="../embeddings/oleObject62.bin"/><Relationship Id="rId5" Type="http://schemas.openxmlformats.org/officeDocument/2006/relationships/image" Target="../media/image68.png"/><Relationship Id="rId15" Type="http://schemas.openxmlformats.org/officeDocument/2006/relationships/oleObject" Target="../embeddings/oleObject64.bin"/><Relationship Id="rId10" Type="http://schemas.openxmlformats.org/officeDocument/2006/relationships/image" Target="../media/image64.wmf"/><Relationship Id="rId4" Type="http://schemas.openxmlformats.org/officeDocument/2006/relationships/image" Target="../media/image62.wmf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66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4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9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68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oleObject" Target="../embeddings/oleObject67.bin"/><Relationship Id="rId7" Type="http://schemas.openxmlformats.org/officeDocument/2006/relationships/image" Target="../media/image78.png"/><Relationship Id="rId12" Type="http://schemas.openxmlformats.org/officeDocument/2006/relationships/image" Target="../media/image7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79.png"/><Relationship Id="rId4" Type="http://schemas.openxmlformats.org/officeDocument/2006/relationships/image" Target="../media/image70.wmf"/><Relationship Id="rId9" Type="http://schemas.openxmlformats.org/officeDocument/2006/relationships/image" Target="../media/image76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8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83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13" Type="http://schemas.openxmlformats.org/officeDocument/2006/relationships/image" Target="../media/image9.wmf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7.bin"/><Relationship Id="rId12" Type="http://schemas.openxmlformats.org/officeDocument/2006/relationships/oleObject" Target="../embeddings/oleObject7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8.png"/><Relationship Id="rId11" Type="http://schemas.openxmlformats.org/officeDocument/2006/relationships/image" Target="../media/image89.png"/><Relationship Id="rId5" Type="http://schemas.openxmlformats.org/officeDocument/2006/relationships/image" Target="../media/image87.png"/><Relationship Id="rId10" Type="http://schemas.openxmlformats.org/officeDocument/2006/relationships/image" Target="../media/image86.wmf"/><Relationship Id="rId4" Type="http://schemas.openxmlformats.org/officeDocument/2006/relationships/image" Target="../media/image84.wmf"/><Relationship Id="rId9" Type="http://schemas.openxmlformats.org/officeDocument/2006/relationships/oleObject" Target="../embeddings/oleObject78.bin"/><Relationship Id="rId14" Type="http://schemas.openxmlformats.org/officeDocument/2006/relationships/oleObject" Target="../embeddings/oleObject8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9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91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oleObject" Target="../embeddings/oleObject83.bin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84.bin"/><Relationship Id="rId5" Type="http://schemas.openxmlformats.org/officeDocument/2006/relationships/image" Target="../media/image95.png"/><Relationship Id="rId10" Type="http://schemas.openxmlformats.org/officeDocument/2006/relationships/image" Target="../media/image94.wmf"/><Relationship Id="rId4" Type="http://schemas.openxmlformats.org/officeDocument/2006/relationships/image" Target="../media/image92.wmf"/><Relationship Id="rId9" Type="http://schemas.openxmlformats.org/officeDocument/2006/relationships/oleObject" Target="../embeddings/oleObject85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97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87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99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03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oleObject" Target="../embeddings/oleObject91.bin"/><Relationship Id="rId7" Type="http://schemas.openxmlformats.org/officeDocument/2006/relationships/image" Target="../media/image10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9.wmf"/><Relationship Id="rId4" Type="http://schemas.openxmlformats.org/officeDocument/2006/relationships/image" Target="../media/image104.wmf"/><Relationship Id="rId9" Type="http://schemas.openxmlformats.org/officeDocument/2006/relationships/oleObject" Target="../embeddings/oleObject93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94.bin"/><Relationship Id="rId9" Type="http://schemas.openxmlformats.org/officeDocument/2006/relationships/image" Target="../media/image111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oleObject" Target="../embeddings/oleObject97.bin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98.bin"/><Relationship Id="rId5" Type="http://schemas.openxmlformats.org/officeDocument/2006/relationships/image" Target="../media/image114.png"/><Relationship Id="rId4" Type="http://schemas.openxmlformats.org/officeDocument/2006/relationships/image" Target="../media/image112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116.wmf"/><Relationship Id="rId4" Type="http://schemas.openxmlformats.org/officeDocument/2006/relationships/oleObject" Target="../embeddings/oleObject99.bin"/><Relationship Id="rId9" Type="http://schemas.openxmlformats.org/officeDocument/2006/relationships/image" Target="../media/image111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18.png"/><Relationship Id="rId4" Type="http://schemas.openxmlformats.org/officeDocument/2006/relationships/image" Target="../media/image117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101.bin"/><Relationship Id="rId9" Type="http://schemas.openxmlformats.org/officeDocument/2006/relationships/image" Target="../media/image111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oleObject" Target="../embeddings/oleObject102.bin"/><Relationship Id="rId7" Type="http://schemas.openxmlformats.org/officeDocument/2006/relationships/image" Target="../media/image12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124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128.wmf"/><Relationship Id="rId4" Type="http://schemas.openxmlformats.org/officeDocument/2006/relationships/oleObject" Target="../embeddings/oleObject104.bin"/><Relationship Id="rId9" Type="http://schemas.openxmlformats.org/officeDocument/2006/relationships/image" Target="../media/image111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7.bin"/><Relationship Id="rId3" Type="http://schemas.openxmlformats.org/officeDocument/2006/relationships/oleObject" Target="../embeddings/oleObject105.bin"/><Relationship Id="rId7" Type="http://schemas.openxmlformats.org/officeDocument/2006/relationships/image" Target="../media/image13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131.png"/><Relationship Id="rId4" Type="http://schemas.openxmlformats.org/officeDocument/2006/relationships/image" Target="../media/image129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3" Type="http://schemas.openxmlformats.org/officeDocument/2006/relationships/image" Target="../media/image134.png"/><Relationship Id="rId7" Type="http://schemas.openxmlformats.org/officeDocument/2006/relationships/oleObject" Target="../embeddings/oleObject10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108.bin"/><Relationship Id="rId4" Type="http://schemas.openxmlformats.org/officeDocument/2006/relationships/image" Target="../media/image1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137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3" Type="http://schemas.openxmlformats.org/officeDocument/2006/relationships/oleObject" Target="../embeddings/oleObject111.bin"/><Relationship Id="rId7" Type="http://schemas.openxmlformats.org/officeDocument/2006/relationships/oleObject" Target="../embeddings/oleObject1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0.wmf"/><Relationship Id="rId4" Type="http://schemas.openxmlformats.org/officeDocument/2006/relationships/image" Target="../media/image138.wmf"/><Relationship Id="rId9" Type="http://schemas.openxmlformats.org/officeDocument/2006/relationships/oleObject" Target="../embeddings/oleObject113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7" Type="http://schemas.openxmlformats.org/officeDocument/2006/relationships/image" Target="../media/image13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109.bin"/><Relationship Id="rId5" Type="http://schemas.openxmlformats.org/officeDocument/2006/relationships/image" Target="../media/image144.png"/><Relationship Id="rId4" Type="http://schemas.openxmlformats.org/officeDocument/2006/relationships/image" Target="../media/image143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6.bin"/><Relationship Id="rId12" Type="http://schemas.openxmlformats.org/officeDocument/2006/relationships/image" Target="../media/image14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48.png"/><Relationship Id="rId11" Type="http://schemas.openxmlformats.org/officeDocument/2006/relationships/oleObject" Target="../embeddings/oleObject113.bin"/><Relationship Id="rId5" Type="http://schemas.openxmlformats.org/officeDocument/2006/relationships/image" Target="../media/image147.png"/><Relationship Id="rId10" Type="http://schemas.openxmlformats.org/officeDocument/2006/relationships/image" Target="../media/image9.wmf"/><Relationship Id="rId4" Type="http://schemas.openxmlformats.org/officeDocument/2006/relationships/image" Target="../media/image145.wmf"/><Relationship Id="rId9" Type="http://schemas.openxmlformats.org/officeDocument/2006/relationships/oleObject" Target="../embeddings/oleObject117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3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109.bin"/><Relationship Id="rId5" Type="http://schemas.openxmlformats.org/officeDocument/2006/relationships/image" Target="../media/image150.wmf"/><Relationship Id="rId4" Type="http://schemas.openxmlformats.org/officeDocument/2006/relationships/oleObject" Target="../embeddings/oleObject118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3" Type="http://schemas.openxmlformats.org/officeDocument/2006/relationships/oleObject" Target="../embeddings/oleObject119.bin"/><Relationship Id="rId7" Type="http://schemas.openxmlformats.org/officeDocument/2006/relationships/oleObject" Target="../embeddings/oleObject1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53.wmf"/><Relationship Id="rId4" Type="http://schemas.openxmlformats.org/officeDocument/2006/relationships/image" Target="../media/image152.wmf"/><Relationship Id="rId9" Type="http://schemas.openxmlformats.org/officeDocument/2006/relationships/oleObject" Target="../embeddings/oleObject120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5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121.bin"/><Relationship Id="rId5" Type="http://schemas.openxmlformats.org/officeDocument/2006/relationships/image" Target="../media/image133.wmf"/><Relationship Id="rId4" Type="http://schemas.openxmlformats.org/officeDocument/2006/relationships/oleObject" Target="../embeddings/oleObject109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158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6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124.bin"/><Relationship Id="rId5" Type="http://schemas.openxmlformats.org/officeDocument/2006/relationships/image" Target="../media/image159.wmf"/><Relationship Id="rId4" Type="http://schemas.openxmlformats.org/officeDocument/2006/relationships/oleObject" Target="../embeddings/oleObject12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124.bin"/><Relationship Id="rId5" Type="http://schemas.openxmlformats.org/officeDocument/2006/relationships/image" Target="../media/image159.wmf"/><Relationship Id="rId4" Type="http://schemas.openxmlformats.org/officeDocument/2006/relationships/oleObject" Target="../embeddings/oleObject125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3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109.bin"/><Relationship Id="rId5" Type="http://schemas.openxmlformats.org/officeDocument/2006/relationships/image" Target="../media/image165.wmf"/><Relationship Id="rId4" Type="http://schemas.openxmlformats.org/officeDocument/2006/relationships/oleObject" Target="../embeddings/oleObject126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168.png"/><Relationship Id="rId4" Type="http://schemas.openxmlformats.org/officeDocument/2006/relationships/image" Target="../media/image167.w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124.bin"/><Relationship Id="rId5" Type="http://schemas.openxmlformats.org/officeDocument/2006/relationships/image" Target="../media/image159.wmf"/><Relationship Id="rId4" Type="http://schemas.openxmlformats.org/officeDocument/2006/relationships/oleObject" Target="../embeddings/oleObject128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9.wmf"/><Relationship Id="rId3" Type="http://schemas.openxmlformats.org/officeDocument/2006/relationships/image" Target="../media/image10.png"/><Relationship Id="rId7" Type="http://schemas.openxmlformats.org/officeDocument/2006/relationships/image" Target="../media/image7.wmf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2.png"/><Relationship Id="rId5" Type="http://schemas.openxmlformats.org/officeDocument/2006/relationships/image" Target="../media/image6.wmf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oleObject" Target="../embeddings/oleObject10.bin"/><Relationship Id="rId7" Type="http://schemas.openxmlformats.org/officeDocument/2006/relationships/image" Target="../media/image9.wmf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15.png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13.wmf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/>
          </p:nvPr>
        </p:nvGraphicFramePr>
        <p:xfrm>
          <a:off x="1644650" y="1814513"/>
          <a:ext cx="5851525" cy="330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1" name="Equation" r:id="rId3" imgW="2425680" imgH="1371600" progId="Equation.DSMT4">
                  <p:embed/>
                </p:oleObj>
              </mc:Choice>
              <mc:Fallback>
                <p:oleObj name="Equation" r:id="rId3" imgW="2425680" imgH="1371600" progId="Equation.DSMT4">
                  <p:embed/>
                  <p:pic>
                    <p:nvPicPr>
                      <p:cNvPr id="2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4650" y="1814513"/>
                        <a:ext cx="5851525" cy="330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350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systems-1c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DA4232-9B84-47E4-AD48-F106E5E60555}"/>
              </a:ext>
            </a:extLst>
          </p:cNvPr>
          <p:cNvGrpSpPr/>
          <p:nvPr/>
        </p:nvGrpSpPr>
        <p:grpSpPr>
          <a:xfrm>
            <a:off x="2680336" y="1475197"/>
            <a:ext cx="3800474" cy="4387538"/>
            <a:chOff x="2680336" y="1475197"/>
            <a:chExt cx="3800474" cy="438753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0DDE156-C1BE-48D8-B077-E41A35DF0F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680336" y="1475197"/>
              <a:ext cx="3800474" cy="4387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37FEA26-AF44-4EA7-90E1-5A5DEA3368B6}"/>
                </a:ext>
              </a:extLst>
            </p:cNvPr>
            <p:cNvSpPr/>
            <p:nvPr/>
          </p:nvSpPr>
          <p:spPr>
            <a:xfrm>
              <a:off x="3146654" y="1475197"/>
              <a:ext cx="255676" cy="279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11" name="개체 10">
              <a:extLst>
                <a:ext uri="{FF2B5EF4-FFF2-40B4-BE49-F238E27FC236}">
                  <a16:creationId xmlns:a16="http://schemas.microsoft.com/office/drawing/2014/main" id="{56504F38-69E4-4848-A5E3-3A120FF6300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49753601"/>
                </p:ext>
              </p:extLst>
            </p:nvPr>
          </p:nvGraphicFramePr>
          <p:xfrm>
            <a:off x="3139034" y="1479325"/>
            <a:ext cx="255676" cy="2796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14" name="Equation" r:id="rId4" imgW="152280" imgH="164880" progId="Equation.DSMT4">
                    <p:embed/>
                  </p:oleObj>
                </mc:Choice>
                <mc:Fallback>
                  <p:oleObj name="Equation" r:id="rId4" imgW="152280" imgH="164880" progId="Equation.DSMT4">
                    <p:embed/>
                    <p:pic>
                      <p:nvPicPr>
                        <p:cNvPr id="9" name="개체 8">
                          <a:extLst>
                            <a:ext uri="{FF2B5EF4-FFF2-40B4-BE49-F238E27FC236}">
                              <a16:creationId xmlns:a16="http://schemas.microsoft.com/office/drawing/2014/main" id="{7399BC3F-BBB4-4738-8DFB-049E48428BF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9034" y="1479325"/>
                          <a:ext cx="255676" cy="2796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512884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8" y="1412776"/>
            <a:ext cx="5870347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538551"/>
              </p:ext>
            </p:extLst>
          </p:nvPr>
        </p:nvGraphicFramePr>
        <p:xfrm>
          <a:off x="1825625" y="1074739"/>
          <a:ext cx="5905500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4" name="Equation" r:id="rId4" imgW="3543120" imgH="203040" progId="Equation.DSMT4">
                  <p:embed/>
                </p:oleObj>
              </mc:Choice>
              <mc:Fallback>
                <p:oleObj name="Equation" r:id="rId4" imgW="3543120" imgH="203040" progId="Equation.DSMT4">
                  <p:embed/>
                  <p:pic>
                    <p:nvPicPr>
                      <p:cNvPr id="2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25" y="1074739"/>
                        <a:ext cx="5905500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/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systems-1d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227109" y="3061352"/>
            <a:ext cx="348791" cy="1814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346143"/>
              </p:ext>
            </p:extLst>
          </p:nvPr>
        </p:nvGraphicFramePr>
        <p:xfrm>
          <a:off x="3217450" y="3012773"/>
          <a:ext cx="352136" cy="259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5" name="Equation" r:id="rId6" imgW="241200" imgH="177480" progId="Equation.DSMT4">
                  <p:embed/>
                </p:oleObj>
              </mc:Choice>
              <mc:Fallback>
                <p:oleObj name="Equation" r:id="rId6" imgW="241200" imgH="177480" progId="Equation.DSMT4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17450" y="3012773"/>
                        <a:ext cx="352136" cy="259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/>
          <p:cNvSpPr/>
          <p:nvPr/>
        </p:nvSpPr>
        <p:spPr>
          <a:xfrm>
            <a:off x="7301600" y="3033984"/>
            <a:ext cx="315494" cy="2173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12616"/>
              </p:ext>
            </p:extLst>
          </p:nvPr>
        </p:nvGraphicFramePr>
        <p:xfrm>
          <a:off x="7225414" y="3004914"/>
          <a:ext cx="352136" cy="259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6" name="Equation" r:id="rId8" imgW="241200" imgH="177480" progId="Equation.DSMT4">
                  <p:embed/>
                </p:oleObj>
              </mc:Choice>
              <mc:Fallback>
                <p:oleObj name="Equation" r:id="rId8" imgW="241200" imgH="177480" progId="Equation.DSMT4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25414" y="3004914"/>
                        <a:ext cx="352136" cy="259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136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895689"/>
              </p:ext>
            </p:extLst>
          </p:nvPr>
        </p:nvGraphicFramePr>
        <p:xfrm>
          <a:off x="2448880" y="6289719"/>
          <a:ext cx="3938587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5" name="Equation" r:id="rId3" imgW="2361960" imgH="203040" progId="Equation.DSMT4">
                  <p:embed/>
                </p:oleObj>
              </mc:Choice>
              <mc:Fallback>
                <p:oleObj name="Equation" r:id="rId3" imgW="2361960" imgH="203040" progId="Equation.DSMT4">
                  <p:embed/>
                  <p:pic>
                    <p:nvPicPr>
                      <p:cNvPr id="2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8880" y="6289719"/>
                        <a:ext cx="3938587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/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systems-1e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75A3C4-66E7-41CD-BA97-63F1B61A3643}"/>
              </a:ext>
            </a:extLst>
          </p:cNvPr>
          <p:cNvGrpSpPr/>
          <p:nvPr/>
        </p:nvGrpSpPr>
        <p:grpSpPr>
          <a:xfrm>
            <a:off x="2413000" y="891267"/>
            <a:ext cx="4170205" cy="5419725"/>
            <a:chOff x="2413000" y="891267"/>
            <a:chExt cx="4170205" cy="5419725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94F4B96-C99F-497D-BD9A-CA67BA0B60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573180" y="891267"/>
              <a:ext cx="4010025" cy="5419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6CDB0D-67B2-489B-9BD3-79C91059F6E8}"/>
                </a:ext>
              </a:extLst>
            </p:cNvPr>
            <p:cNvSpPr/>
            <p:nvPr/>
          </p:nvSpPr>
          <p:spPr>
            <a:xfrm>
              <a:off x="2565560" y="3461306"/>
              <a:ext cx="634840" cy="279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12" name="개체 11">
              <a:extLst>
                <a:ext uri="{FF2B5EF4-FFF2-40B4-BE49-F238E27FC236}">
                  <a16:creationId xmlns:a16="http://schemas.microsoft.com/office/drawing/2014/main" id="{C384AF01-4235-4144-A08B-C663FCE8EED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2409547"/>
                </p:ext>
              </p:extLst>
            </p:nvPr>
          </p:nvGraphicFramePr>
          <p:xfrm>
            <a:off x="2413000" y="3474242"/>
            <a:ext cx="7874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06" name="Equation" r:id="rId6" imgW="469800" imgH="203040" progId="Equation.DSMT4">
                    <p:embed/>
                  </p:oleObj>
                </mc:Choice>
                <mc:Fallback>
                  <p:oleObj name="Equation" r:id="rId6" imgW="469800" imgH="203040" progId="Equation.DSMT4">
                    <p:embed/>
                    <p:pic>
                      <p:nvPicPr>
                        <p:cNvPr id="10" name="개체 9">
                          <a:extLst>
                            <a:ext uri="{FF2B5EF4-FFF2-40B4-BE49-F238E27FC236}">
                              <a16:creationId xmlns:a16="http://schemas.microsoft.com/office/drawing/2014/main" id="{AA93279A-782C-4594-AA3B-D4C67D8FD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3000" y="3474242"/>
                          <a:ext cx="787400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AA19B91-20D8-4522-9DC8-ED2DDE5F2ECA}"/>
                </a:ext>
              </a:extLst>
            </p:cNvPr>
            <p:cNvSpPr/>
            <p:nvPr/>
          </p:nvSpPr>
          <p:spPr>
            <a:xfrm>
              <a:off x="3625404" y="1810898"/>
              <a:ext cx="255676" cy="279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14" name="개체 13">
              <a:extLst>
                <a:ext uri="{FF2B5EF4-FFF2-40B4-BE49-F238E27FC236}">
                  <a16:creationId xmlns:a16="http://schemas.microsoft.com/office/drawing/2014/main" id="{FA7F58C4-99AA-4D2C-BF1D-483E541516C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7059551"/>
                </p:ext>
              </p:extLst>
            </p:nvPr>
          </p:nvGraphicFramePr>
          <p:xfrm>
            <a:off x="3604017" y="1745616"/>
            <a:ext cx="298450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07" name="Equation" r:id="rId8" imgW="177480" imgH="228600" progId="Equation.DSMT4">
                    <p:embed/>
                  </p:oleObj>
                </mc:Choice>
                <mc:Fallback>
                  <p:oleObj name="Equation" r:id="rId8" imgW="177480" imgH="228600" progId="Equation.DSMT4">
                    <p:embed/>
                    <p:pic>
                      <p:nvPicPr>
                        <p:cNvPr id="10" name="개체 9">
                          <a:extLst>
                            <a:ext uri="{FF2B5EF4-FFF2-40B4-BE49-F238E27FC236}">
                              <a16:creationId xmlns:a16="http://schemas.microsoft.com/office/drawing/2014/main" id="{AA93279A-782C-4594-AA3B-D4C67D8FD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4017" y="1745616"/>
                          <a:ext cx="298450" cy="387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3B65FA8-D7E0-4F2A-9C8E-6940BF5C92E7}"/>
                </a:ext>
              </a:extLst>
            </p:cNvPr>
            <p:cNvSpPr/>
            <p:nvPr/>
          </p:nvSpPr>
          <p:spPr>
            <a:xfrm>
              <a:off x="3625435" y="2513485"/>
              <a:ext cx="281244" cy="338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10" name="개체 9">
              <a:extLst>
                <a:ext uri="{FF2B5EF4-FFF2-40B4-BE49-F238E27FC236}">
                  <a16:creationId xmlns:a16="http://schemas.microsoft.com/office/drawing/2014/main" id="{AA93279A-782C-4594-AA3B-D4C67D8FDE5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7931555"/>
                </p:ext>
              </p:extLst>
            </p:nvPr>
          </p:nvGraphicFramePr>
          <p:xfrm>
            <a:off x="3594289" y="2466136"/>
            <a:ext cx="320675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08" name="Equation" r:id="rId10" imgW="190440" imgH="228600" progId="Equation.DSMT4">
                    <p:embed/>
                  </p:oleObj>
                </mc:Choice>
                <mc:Fallback>
                  <p:oleObj name="Equation" r:id="rId10" imgW="190440" imgH="228600" progId="Equation.DSMT4">
                    <p:embed/>
                    <p:pic>
                      <p:nvPicPr>
                        <p:cNvPr id="9" name="개체 8">
                          <a:extLst>
                            <a:ext uri="{FF2B5EF4-FFF2-40B4-BE49-F238E27FC236}">
                              <a16:creationId xmlns:a16="http://schemas.microsoft.com/office/drawing/2014/main" id="{7399BC3F-BBB4-4738-8DFB-049E48428BF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4289" y="2466136"/>
                          <a:ext cx="320675" cy="387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82266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01581"/>
              </p:ext>
            </p:extLst>
          </p:nvPr>
        </p:nvGraphicFramePr>
        <p:xfrm>
          <a:off x="1917701" y="904875"/>
          <a:ext cx="30718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72" name="Equation" r:id="rId3" imgW="1841400" imgH="203040" progId="Equation.DSMT4">
                  <p:embed/>
                </p:oleObj>
              </mc:Choice>
              <mc:Fallback>
                <p:oleObj name="Equation" r:id="rId3" imgW="1841400" imgH="203040" progId="Equation.DSMT4">
                  <p:embed/>
                  <p:pic>
                    <p:nvPicPr>
                      <p:cNvPr id="2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701" y="904875"/>
                        <a:ext cx="30718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/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systems-1f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907704" y="1275382"/>
            <a:ext cx="4772794" cy="5582618"/>
            <a:chOff x="3431704" y="1275382"/>
            <a:chExt cx="4772794" cy="5582618"/>
          </a:xfrm>
        </p:grpSpPr>
        <p:pic>
          <p:nvPicPr>
            <p:cNvPr id="788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1704" y="1275382"/>
              <a:ext cx="4772794" cy="5582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4371475" y="2586087"/>
              <a:ext cx="240790" cy="1538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861721" y="3429000"/>
              <a:ext cx="240790" cy="1538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710822" y="3796022"/>
              <a:ext cx="352541" cy="1692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aphicFrame>
          <p:nvGraphicFramePr>
            <p:cNvPr id="9" name="개체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3226306"/>
                </p:ext>
              </p:extLst>
            </p:nvPr>
          </p:nvGraphicFramePr>
          <p:xfrm>
            <a:off x="4359588" y="2584291"/>
            <a:ext cx="264565" cy="1951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73" name="Equation" r:id="rId6" imgW="241200" imgH="177480" progId="Equation.DSMT4">
                    <p:embed/>
                  </p:oleObj>
                </mc:Choice>
                <mc:Fallback>
                  <p:oleObj name="Equation" r:id="rId6" imgW="241200" imgH="177480" progId="Equation.DSMT4">
                    <p:embed/>
                    <p:pic>
                      <p:nvPicPr>
                        <p:cNvPr id="6" name="개체 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359588" y="2584291"/>
                          <a:ext cx="264565" cy="1951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개체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6152925"/>
                </p:ext>
              </p:extLst>
            </p:nvPr>
          </p:nvGraphicFramePr>
          <p:xfrm>
            <a:off x="6826571" y="3408350"/>
            <a:ext cx="264565" cy="1951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74" name="Equation" r:id="rId8" imgW="241200" imgH="177480" progId="Equation.DSMT4">
                    <p:embed/>
                  </p:oleObj>
                </mc:Choice>
                <mc:Fallback>
                  <p:oleObj name="Equation" r:id="rId8" imgW="241200" imgH="177480" progId="Equation.DSMT4">
                    <p:embed/>
                    <p:pic>
                      <p:nvPicPr>
                        <p:cNvPr id="9" name="개체 8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826571" y="3408350"/>
                          <a:ext cx="264565" cy="1951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직사각형 11"/>
            <p:cNvSpPr/>
            <p:nvPr/>
          </p:nvSpPr>
          <p:spPr>
            <a:xfrm>
              <a:off x="6326031" y="1275382"/>
              <a:ext cx="469233" cy="1692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aphicFrame>
          <p:nvGraphicFramePr>
            <p:cNvPr id="11" name="개체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8809257"/>
                </p:ext>
              </p:extLst>
            </p:nvPr>
          </p:nvGraphicFramePr>
          <p:xfrm>
            <a:off x="6386022" y="1284809"/>
            <a:ext cx="349250" cy="222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75" name="Equation" r:id="rId10" imgW="317160" imgH="203040" progId="Equation.DSMT4">
                    <p:embed/>
                  </p:oleObj>
                </mc:Choice>
                <mc:Fallback>
                  <p:oleObj name="Equation" r:id="rId10" imgW="317160" imgH="203040" progId="Equation.DSMT4">
                    <p:embed/>
                    <p:pic>
                      <p:nvPicPr>
                        <p:cNvPr id="9" name="개체 8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386022" y="1284809"/>
                          <a:ext cx="349250" cy="222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직사각형 12"/>
            <p:cNvSpPr/>
            <p:nvPr/>
          </p:nvSpPr>
          <p:spPr>
            <a:xfrm>
              <a:off x="7598949" y="1284809"/>
              <a:ext cx="516156" cy="1692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aphicFrame>
          <p:nvGraphicFramePr>
            <p:cNvPr id="14" name="개체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7043861"/>
                </p:ext>
              </p:extLst>
            </p:nvPr>
          </p:nvGraphicFramePr>
          <p:xfrm>
            <a:off x="7571297" y="1284288"/>
            <a:ext cx="614363" cy="222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76" name="Equation" r:id="rId12" imgW="558720" imgH="203040" progId="Equation.DSMT4">
                    <p:embed/>
                  </p:oleObj>
                </mc:Choice>
                <mc:Fallback>
                  <p:oleObj name="Equation" r:id="rId12" imgW="558720" imgH="203040" progId="Equation.DSMT4">
                    <p:embed/>
                    <p:pic>
                      <p:nvPicPr>
                        <p:cNvPr id="11" name="개체 10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571297" y="1284288"/>
                          <a:ext cx="614363" cy="222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직사각형 14"/>
            <p:cNvSpPr/>
            <p:nvPr/>
          </p:nvSpPr>
          <p:spPr>
            <a:xfrm>
              <a:off x="3840723" y="1442643"/>
              <a:ext cx="469233" cy="1692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056277" y="1638533"/>
              <a:ext cx="387795" cy="1538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193792" y="4635268"/>
              <a:ext cx="112331" cy="1692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780578" y="4803169"/>
              <a:ext cx="1005841" cy="1692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89522" y="4843419"/>
              <a:ext cx="469233" cy="1271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569775" y="4968230"/>
              <a:ext cx="352541" cy="1692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578523" y="4980891"/>
              <a:ext cx="1005841" cy="1692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320552" y="4964994"/>
              <a:ext cx="914401" cy="20480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aphicFrame>
          <p:nvGraphicFramePr>
            <p:cNvPr id="24" name="개체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8767854"/>
                </p:ext>
              </p:extLst>
            </p:nvPr>
          </p:nvGraphicFramePr>
          <p:xfrm>
            <a:off x="3830901" y="1472486"/>
            <a:ext cx="427706" cy="161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77" name="Equation" r:id="rId14" imgW="469800" imgH="177480" progId="Equation.DSMT4">
                    <p:embed/>
                  </p:oleObj>
                </mc:Choice>
                <mc:Fallback>
                  <p:oleObj name="Equation" r:id="rId14" imgW="469800" imgH="177480" progId="Equation.DSMT4">
                    <p:embed/>
                    <p:pic>
                      <p:nvPicPr>
                        <p:cNvPr id="14" name="개체 13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830901" y="1472486"/>
                          <a:ext cx="427706" cy="16137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개체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64992878"/>
                </p:ext>
              </p:extLst>
            </p:nvPr>
          </p:nvGraphicFramePr>
          <p:xfrm>
            <a:off x="4032768" y="1626571"/>
            <a:ext cx="426395" cy="161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78" name="Equation" r:id="rId16" imgW="469800" imgH="177480" progId="Equation.DSMT4">
                    <p:embed/>
                  </p:oleObj>
                </mc:Choice>
                <mc:Fallback>
                  <p:oleObj name="Equation" r:id="rId16" imgW="469800" imgH="177480" progId="Equation.DSMT4">
                    <p:embed/>
                    <p:pic>
                      <p:nvPicPr>
                        <p:cNvPr id="24" name="개체 23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4032768" y="1626571"/>
                          <a:ext cx="426395" cy="161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개체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6111578"/>
                </p:ext>
              </p:extLst>
            </p:nvPr>
          </p:nvGraphicFramePr>
          <p:xfrm>
            <a:off x="5929245" y="4822373"/>
            <a:ext cx="763335" cy="170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79" name="Equation" r:id="rId18" imgW="1015920" imgH="228600" progId="Equation.DSMT4">
                    <p:embed/>
                  </p:oleObj>
                </mc:Choice>
                <mc:Fallback>
                  <p:oleObj name="Equation" r:id="rId18" imgW="1015920" imgH="228600" progId="Equation.DSMT4">
                    <p:embed/>
                    <p:pic>
                      <p:nvPicPr>
                        <p:cNvPr id="24" name="개체 23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5929245" y="4822373"/>
                          <a:ext cx="763335" cy="17023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개체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9909926"/>
                </p:ext>
              </p:extLst>
            </p:nvPr>
          </p:nvGraphicFramePr>
          <p:xfrm>
            <a:off x="6353125" y="4984562"/>
            <a:ext cx="859945" cy="1669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80" name="Equation" r:id="rId20" imgW="1041120" imgH="203040" progId="Equation.DSMT4">
                    <p:embed/>
                  </p:oleObj>
                </mc:Choice>
                <mc:Fallback>
                  <p:oleObj name="Equation" r:id="rId20" imgW="1041120" imgH="203040" progId="Equation.DSMT4">
                    <p:embed/>
                    <p:pic>
                      <p:nvPicPr>
                        <p:cNvPr id="24" name="개체 23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6353125" y="4984562"/>
                          <a:ext cx="859945" cy="16697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개체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3230347"/>
                </p:ext>
              </p:extLst>
            </p:nvPr>
          </p:nvGraphicFramePr>
          <p:xfrm>
            <a:off x="7593933" y="4825517"/>
            <a:ext cx="461580" cy="1669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81" name="Equation" r:id="rId22" imgW="558720" imgH="203040" progId="Equation.DSMT4">
                    <p:embed/>
                  </p:oleObj>
                </mc:Choice>
                <mc:Fallback>
                  <p:oleObj name="Equation" r:id="rId22" imgW="558720" imgH="203040" progId="Equation.DSMT4">
                    <p:embed/>
                    <p:pic>
                      <p:nvPicPr>
                        <p:cNvPr id="24" name="개체 23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593933" y="4825517"/>
                          <a:ext cx="461580" cy="16697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개체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8333901"/>
                </p:ext>
              </p:extLst>
            </p:nvPr>
          </p:nvGraphicFramePr>
          <p:xfrm>
            <a:off x="3555637" y="4992496"/>
            <a:ext cx="368300" cy="146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82" name="Equation" r:id="rId23" imgW="444240" imgH="177480" progId="Equation.DSMT4">
                    <p:embed/>
                  </p:oleObj>
                </mc:Choice>
                <mc:Fallback>
                  <p:oleObj name="Equation" r:id="rId23" imgW="444240" imgH="177480" progId="Equation.DSMT4">
                    <p:embed/>
                    <p:pic>
                      <p:nvPicPr>
                        <p:cNvPr id="28" name="개체 27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555637" y="4992496"/>
                          <a:ext cx="368300" cy="146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개체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7558769"/>
                </p:ext>
              </p:extLst>
            </p:nvPr>
          </p:nvGraphicFramePr>
          <p:xfrm>
            <a:off x="4640332" y="4993433"/>
            <a:ext cx="763335" cy="170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83" name="Equation" r:id="rId25" imgW="1015920" imgH="228600" progId="Equation.DSMT4">
                    <p:embed/>
                  </p:oleObj>
                </mc:Choice>
                <mc:Fallback>
                  <p:oleObj name="Equation" r:id="rId25" imgW="1015920" imgH="228600" progId="Equation.DSMT4">
                    <p:embed/>
                    <p:pic>
                      <p:nvPicPr>
                        <p:cNvPr id="26" name="개체 25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4640332" y="4993433"/>
                          <a:ext cx="763335" cy="17023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직사각형 34"/>
            <p:cNvSpPr/>
            <p:nvPr/>
          </p:nvSpPr>
          <p:spPr>
            <a:xfrm>
              <a:off x="5490245" y="6235725"/>
              <a:ext cx="567772" cy="1692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120410" y="5807454"/>
              <a:ext cx="519922" cy="2214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081836" y="5397258"/>
              <a:ext cx="3780119" cy="3870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aphicFrame>
          <p:nvGraphicFramePr>
            <p:cNvPr id="29" name="개체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15806129"/>
                </p:ext>
              </p:extLst>
            </p:nvPr>
          </p:nvGraphicFramePr>
          <p:xfrm>
            <a:off x="4069432" y="5359074"/>
            <a:ext cx="3693103" cy="4805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84" name="Equation" r:id="rId27" imgW="3695400" imgH="482400" progId="Equation.DSMT4">
                    <p:embed/>
                  </p:oleObj>
                </mc:Choice>
                <mc:Fallback>
                  <p:oleObj name="Equation" r:id="rId27" imgW="3695400" imgH="482400" progId="Equation.DSMT4">
                    <p:embed/>
                    <p:pic>
                      <p:nvPicPr>
                        <p:cNvPr id="24" name="개체 23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4069432" y="5359074"/>
                          <a:ext cx="3693103" cy="48057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개체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3575038"/>
                </p:ext>
              </p:extLst>
            </p:nvPr>
          </p:nvGraphicFramePr>
          <p:xfrm>
            <a:off x="4130365" y="5826308"/>
            <a:ext cx="501650" cy="222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85" name="Equation" r:id="rId29" imgW="457200" imgH="203040" progId="Equation.DSMT4">
                    <p:embed/>
                  </p:oleObj>
                </mc:Choice>
                <mc:Fallback>
                  <p:oleObj name="Equation" r:id="rId29" imgW="457200" imgH="203040" progId="Equation.DSMT4">
                    <p:embed/>
                    <p:pic>
                      <p:nvPicPr>
                        <p:cNvPr id="24" name="개체 23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4130365" y="5826308"/>
                          <a:ext cx="501650" cy="222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개체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39975516"/>
                </p:ext>
              </p:extLst>
            </p:nvPr>
          </p:nvGraphicFramePr>
          <p:xfrm>
            <a:off x="5551649" y="6261750"/>
            <a:ext cx="457489" cy="2020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186" name="Equation" r:id="rId31" imgW="457200" imgH="203040" progId="Equation.DSMT4">
                    <p:embed/>
                  </p:oleObj>
                </mc:Choice>
                <mc:Fallback>
                  <p:oleObj name="Equation" r:id="rId31" imgW="457200" imgH="203040" progId="Equation.DSMT4">
                    <p:embed/>
                    <p:pic>
                      <p:nvPicPr>
                        <p:cNvPr id="24" name="개체 23"/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5551649" y="6261750"/>
                          <a:ext cx="457489" cy="20204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23667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systems-1g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90EB3B-71AB-43FD-BDD4-A0ACA0187BD3}"/>
              </a:ext>
            </a:extLst>
          </p:cNvPr>
          <p:cNvGrpSpPr/>
          <p:nvPr/>
        </p:nvGrpSpPr>
        <p:grpSpPr>
          <a:xfrm>
            <a:off x="2427605" y="856803"/>
            <a:ext cx="4104958" cy="5670997"/>
            <a:chOff x="2427605" y="856803"/>
            <a:chExt cx="4104958" cy="5670997"/>
          </a:xfrm>
        </p:grpSpPr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9245164"/>
                </p:ext>
              </p:extLst>
            </p:nvPr>
          </p:nvGraphicFramePr>
          <p:xfrm>
            <a:off x="2635250" y="6186488"/>
            <a:ext cx="3897313" cy="341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31" name="Equation" r:id="rId3" imgW="2336760" imgH="203040" progId="Equation.DSMT4">
                    <p:embed/>
                  </p:oleObj>
                </mc:Choice>
                <mc:Fallback>
                  <p:oleObj name="Equation" r:id="rId3" imgW="2336760" imgH="203040" progId="Equation.DSMT4">
                    <p:embed/>
                    <p:pic>
                      <p:nvPicPr>
                        <p:cNvPr id="2" name="개체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5250" y="6186488"/>
                          <a:ext cx="3897313" cy="341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D95B80C6-6750-4D46-92E6-A36BA4B0D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671603" y="856803"/>
              <a:ext cx="3820636" cy="5329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2A9017D-63F7-4641-90F3-F2EFC56E9673}"/>
                </a:ext>
              </a:extLst>
            </p:cNvPr>
            <p:cNvSpPr/>
            <p:nvPr/>
          </p:nvSpPr>
          <p:spPr>
            <a:xfrm>
              <a:off x="3598558" y="2756563"/>
              <a:ext cx="309368" cy="279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9" name="개체 8">
              <a:extLst>
                <a:ext uri="{FF2B5EF4-FFF2-40B4-BE49-F238E27FC236}">
                  <a16:creationId xmlns:a16="http://schemas.microsoft.com/office/drawing/2014/main" id="{6F063EAE-9B0E-4950-83F0-F949073961F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2885353"/>
                </p:ext>
              </p:extLst>
            </p:nvPr>
          </p:nvGraphicFramePr>
          <p:xfrm>
            <a:off x="3685739" y="2778716"/>
            <a:ext cx="254000" cy="277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32" name="Equation" r:id="rId6" imgW="152280" imgH="164880" progId="Equation.DSMT4">
                    <p:embed/>
                  </p:oleObj>
                </mc:Choice>
                <mc:Fallback>
                  <p:oleObj name="Equation" r:id="rId6" imgW="152280" imgH="164880" progId="Equation.DSMT4">
                    <p:embed/>
                    <p:pic>
                      <p:nvPicPr>
                        <p:cNvPr id="6" name="개체 5">
                          <a:extLst>
                            <a:ext uri="{FF2B5EF4-FFF2-40B4-BE49-F238E27FC236}">
                              <a16:creationId xmlns:a16="http://schemas.microsoft.com/office/drawing/2014/main" id="{2568CDB0-78FC-49BD-BC82-E8B5303E6BC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5739" y="2778716"/>
                          <a:ext cx="254000" cy="2778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E1B0BF6-24D7-4972-A1AA-4879F54D3CEF}"/>
                </a:ext>
              </a:extLst>
            </p:cNvPr>
            <p:cNvSpPr/>
            <p:nvPr/>
          </p:nvSpPr>
          <p:spPr>
            <a:xfrm>
              <a:off x="3915370" y="4232454"/>
              <a:ext cx="1033820" cy="279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CA1CA1B-0FC1-4881-AA1B-33F8356344B3}"/>
                </a:ext>
              </a:extLst>
            </p:cNvPr>
            <p:cNvSpPr/>
            <p:nvPr/>
          </p:nvSpPr>
          <p:spPr>
            <a:xfrm>
              <a:off x="2605662" y="3544289"/>
              <a:ext cx="629918" cy="279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16" name="개체 15">
              <a:extLst>
                <a:ext uri="{FF2B5EF4-FFF2-40B4-BE49-F238E27FC236}">
                  <a16:creationId xmlns:a16="http://schemas.microsoft.com/office/drawing/2014/main" id="{D6B7CE11-53E6-46C4-BE04-2736BB44CE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80860489"/>
                </p:ext>
              </p:extLst>
            </p:nvPr>
          </p:nvGraphicFramePr>
          <p:xfrm>
            <a:off x="3822438" y="4192905"/>
            <a:ext cx="1207025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33" name="Equation" r:id="rId8" imgW="876240" imgH="228600" progId="Equation.DSMT4">
                    <p:embed/>
                  </p:oleObj>
                </mc:Choice>
                <mc:Fallback>
                  <p:oleObj name="Equation" r:id="rId8" imgW="876240" imgH="228600" progId="Equation.DSMT4">
                    <p:embed/>
                    <p:pic>
                      <p:nvPicPr>
                        <p:cNvPr id="6" name="개체 5">
                          <a:extLst>
                            <a:ext uri="{FF2B5EF4-FFF2-40B4-BE49-F238E27FC236}">
                              <a16:creationId xmlns:a16="http://schemas.microsoft.com/office/drawing/2014/main" id="{2568CDB0-78FC-49BD-BC82-E8B5303E6BC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22438" y="4192905"/>
                          <a:ext cx="1207025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개체 16">
              <a:extLst>
                <a:ext uri="{FF2B5EF4-FFF2-40B4-BE49-F238E27FC236}">
                  <a16:creationId xmlns:a16="http://schemas.microsoft.com/office/drawing/2014/main" id="{B8BC9B09-E542-412D-9D86-B47D39FD8DC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5054422"/>
                </p:ext>
              </p:extLst>
            </p:nvPr>
          </p:nvGraphicFramePr>
          <p:xfrm>
            <a:off x="2427605" y="3586480"/>
            <a:ext cx="785813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34" name="Equation" r:id="rId10" imgW="469800" imgH="203040" progId="Equation.DSMT4">
                    <p:embed/>
                  </p:oleObj>
                </mc:Choice>
                <mc:Fallback>
                  <p:oleObj name="Equation" r:id="rId10" imgW="469800" imgH="203040" progId="Equation.DSMT4">
                    <p:embed/>
                    <p:pic>
                      <p:nvPicPr>
                        <p:cNvPr id="6" name="개체 5">
                          <a:extLst>
                            <a:ext uri="{FF2B5EF4-FFF2-40B4-BE49-F238E27FC236}">
                              <a16:creationId xmlns:a16="http://schemas.microsoft.com/office/drawing/2014/main" id="{2568CDB0-78FC-49BD-BC82-E8B5303E6BC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7605" y="3586480"/>
                          <a:ext cx="785813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4E1F55-B8E6-44F7-8CC8-E2E11BEE638E}"/>
              </a:ext>
            </a:extLst>
          </p:cNvPr>
          <p:cNvSpPr/>
          <p:nvPr/>
        </p:nvSpPr>
        <p:spPr>
          <a:xfrm>
            <a:off x="5417820" y="-382905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3A778C-575C-418E-BBFC-58F0BE6C778A}"/>
              </a:ext>
            </a:extLst>
          </p:cNvPr>
          <p:cNvSpPr/>
          <p:nvPr/>
        </p:nvSpPr>
        <p:spPr>
          <a:xfrm>
            <a:off x="1200150" y="-3006090"/>
            <a:ext cx="278130" cy="278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FB8B81-DD23-42E0-BBA6-0F6E862751F7}"/>
              </a:ext>
            </a:extLst>
          </p:cNvPr>
          <p:cNvSpPr/>
          <p:nvPr/>
        </p:nvSpPr>
        <p:spPr>
          <a:xfrm>
            <a:off x="1352550" y="-2853690"/>
            <a:ext cx="278130" cy="278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042AEC-F9D5-4CA6-BD69-80A7377A4676}"/>
              </a:ext>
            </a:extLst>
          </p:cNvPr>
          <p:cNvSpPr/>
          <p:nvPr/>
        </p:nvSpPr>
        <p:spPr>
          <a:xfrm>
            <a:off x="3648274" y="5872365"/>
            <a:ext cx="615116" cy="278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46F99A-790E-4E4A-9CF0-46F2D6348E99}"/>
              </a:ext>
            </a:extLst>
          </p:cNvPr>
          <p:cNvSpPr/>
          <p:nvPr/>
        </p:nvSpPr>
        <p:spPr>
          <a:xfrm>
            <a:off x="2968891" y="4466352"/>
            <a:ext cx="278130" cy="278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E668E9-4467-4496-A6F9-7DE9E8BE0084}"/>
              </a:ext>
            </a:extLst>
          </p:cNvPr>
          <p:cNvSpPr/>
          <p:nvPr/>
        </p:nvSpPr>
        <p:spPr>
          <a:xfrm>
            <a:off x="4083884" y="2506101"/>
            <a:ext cx="556696" cy="51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개체 22">
            <a:extLst>
              <a:ext uri="{FF2B5EF4-FFF2-40B4-BE49-F238E27FC236}">
                <a16:creationId xmlns:a16="http://schemas.microsoft.com/office/drawing/2014/main" id="{9CB7BACD-7599-471A-9007-9E2EB750B2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090278"/>
              </p:ext>
            </p:extLst>
          </p:nvPr>
        </p:nvGraphicFramePr>
        <p:xfrm>
          <a:off x="2485274" y="-3053557"/>
          <a:ext cx="254000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5" name="Equation" r:id="rId6" imgW="152280" imgH="164880" progId="Equation.DSMT4">
                  <p:embed/>
                </p:oleObj>
              </mc:Choice>
              <mc:Fallback>
                <p:oleObj name="Equation" r:id="rId6" imgW="152280" imgH="164880" progId="Equation.DSMT4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6F063EAE-9B0E-4950-83F0-F949073961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5274" y="-3053557"/>
                        <a:ext cx="254000" cy="27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>
            <a:extLst>
              <a:ext uri="{FF2B5EF4-FFF2-40B4-BE49-F238E27FC236}">
                <a16:creationId xmlns:a16="http://schemas.microsoft.com/office/drawing/2014/main" id="{B1F60312-EBCD-453D-AAD6-32E619B0CA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477417"/>
              </p:ext>
            </p:extLst>
          </p:nvPr>
        </p:nvGraphicFramePr>
        <p:xfrm>
          <a:off x="2625289" y="-2886693"/>
          <a:ext cx="254000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6" name="Equation" r:id="rId6" imgW="152280" imgH="164880" progId="Equation.DSMT4">
                  <p:embed/>
                </p:oleObj>
              </mc:Choice>
              <mc:Fallback>
                <p:oleObj name="Equation" r:id="rId6" imgW="152280" imgH="164880" progId="Equation.DSMT4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6F063EAE-9B0E-4950-83F0-F949073961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5289" y="-2886693"/>
                        <a:ext cx="254000" cy="27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>
            <a:extLst>
              <a:ext uri="{FF2B5EF4-FFF2-40B4-BE49-F238E27FC236}">
                <a16:creationId xmlns:a16="http://schemas.microsoft.com/office/drawing/2014/main" id="{EFB916B2-FA1E-4C51-B274-2D1CFFB621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294966"/>
              </p:ext>
            </p:extLst>
          </p:nvPr>
        </p:nvGraphicFramePr>
        <p:xfrm>
          <a:off x="2835853" y="4470631"/>
          <a:ext cx="424295" cy="271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7" name="Equation" r:id="rId12" imgW="279360" imgH="177480" progId="Equation.DSMT4">
                  <p:embed/>
                </p:oleObj>
              </mc:Choice>
              <mc:Fallback>
                <p:oleObj name="Equation" r:id="rId12" imgW="279360" imgH="177480" progId="Equation.DSMT4">
                  <p:embed/>
                  <p:pic>
                    <p:nvPicPr>
                      <p:cNvPr id="24" name="개체 23">
                        <a:extLst>
                          <a:ext uri="{FF2B5EF4-FFF2-40B4-BE49-F238E27FC236}">
                            <a16:creationId xmlns:a16="http://schemas.microsoft.com/office/drawing/2014/main" id="{B1F60312-EBCD-453D-AAD6-32E619B0CA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853" y="4470631"/>
                        <a:ext cx="424295" cy="2713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개체 26">
            <a:extLst>
              <a:ext uri="{FF2B5EF4-FFF2-40B4-BE49-F238E27FC236}">
                <a16:creationId xmlns:a16="http://schemas.microsoft.com/office/drawing/2014/main" id="{ED18D144-A34C-48E7-A3F1-A1F3A1E0BA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521392"/>
              </p:ext>
            </p:extLst>
          </p:nvPr>
        </p:nvGraphicFramePr>
        <p:xfrm>
          <a:off x="4083521" y="2515643"/>
          <a:ext cx="436890" cy="282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8" name="Equation" r:id="rId14" imgW="317160" imgH="203040" progId="Equation.DSMT4">
                  <p:embed/>
                </p:oleObj>
              </mc:Choice>
              <mc:Fallback>
                <p:oleObj name="Equation" r:id="rId14" imgW="317160" imgH="203040" progId="Equation.DSMT4">
                  <p:embed/>
                  <p:pic>
                    <p:nvPicPr>
                      <p:cNvPr id="24" name="개체 23">
                        <a:extLst>
                          <a:ext uri="{FF2B5EF4-FFF2-40B4-BE49-F238E27FC236}">
                            <a16:creationId xmlns:a16="http://schemas.microsoft.com/office/drawing/2014/main" id="{B1F60312-EBCD-453D-AAD6-32E619B0CA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521" y="2515643"/>
                        <a:ext cx="436890" cy="2820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개체 27">
            <a:extLst>
              <a:ext uri="{FF2B5EF4-FFF2-40B4-BE49-F238E27FC236}">
                <a16:creationId xmlns:a16="http://schemas.microsoft.com/office/drawing/2014/main" id="{E7D05190-91AE-45F2-BBA1-1945B215BE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085741"/>
              </p:ext>
            </p:extLst>
          </p:nvPr>
        </p:nvGraphicFramePr>
        <p:xfrm>
          <a:off x="4025981" y="2777898"/>
          <a:ext cx="768823" cy="282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9" name="Equation" r:id="rId16" imgW="558720" imgH="203040" progId="Equation.DSMT4">
                  <p:embed/>
                </p:oleObj>
              </mc:Choice>
              <mc:Fallback>
                <p:oleObj name="Equation" r:id="rId16" imgW="558720" imgH="203040" progId="Equation.DSMT4">
                  <p:embed/>
                  <p:pic>
                    <p:nvPicPr>
                      <p:cNvPr id="27" name="개체 26">
                        <a:extLst>
                          <a:ext uri="{FF2B5EF4-FFF2-40B4-BE49-F238E27FC236}">
                            <a16:creationId xmlns:a16="http://schemas.microsoft.com/office/drawing/2014/main" id="{ED18D144-A34C-48E7-A3F1-A1F3A1E0BA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5981" y="2777898"/>
                        <a:ext cx="768823" cy="2820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002AC8-8E24-4676-8D76-305CDC88C713}"/>
              </a:ext>
            </a:extLst>
          </p:cNvPr>
          <p:cNvSpPr/>
          <p:nvPr/>
        </p:nvSpPr>
        <p:spPr>
          <a:xfrm>
            <a:off x="4949190" y="5863360"/>
            <a:ext cx="615116" cy="278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D40CEC2-2857-4CBC-8D45-4586F4AEFBE7}"/>
              </a:ext>
            </a:extLst>
          </p:cNvPr>
          <p:cNvSpPr/>
          <p:nvPr/>
        </p:nvSpPr>
        <p:spPr>
          <a:xfrm>
            <a:off x="5672451" y="5860935"/>
            <a:ext cx="818720" cy="278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개체 30">
            <a:extLst>
              <a:ext uri="{FF2B5EF4-FFF2-40B4-BE49-F238E27FC236}">
                <a16:creationId xmlns:a16="http://schemas.microsoft.com/office/drawing/2014/main" id="{5B154090-E1DB-4B8B-8F6B-780A3BAFC5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911498"/>
              </p:ext>
            </p:extLst>
          </p:nvPr>
        </p:nvGraphicFramePr>
        <p:xfrm>
          <a:off x="3630963" y="5866897"/>
          <a:ext cx="751767" cy="246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0" name="Equation" r:id="rId18" imgW="545760" imgH="177480" progId="Equation.DSMT4">
                  <p:embed/>
                </p:oleObj>
              </mc:Choice>
              <mc:Fallback>
                <p:oleObj name="Equation" r:id="rId18" imgW="545760" imgH="177480" progId="Equation.DSMT4">
                  <p:embed/>
                  <p:pic>
                    <p:nvPicPr>
                      <p:cNvPr id="25" name="개체 24">
                        <a:extLst>
                          <a:ext uri="{FF2B5EF4-FFF2-40B4-BE49-F238E27FC236}">
                            <a16:creationId xmlns:a16="http://schemas.microsoft.com/office/drawing/2014/main" id="{0376ACB3-BC28-4FD4-8F92-B0F4B5A6E9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0963" y="5866897"/>
                        <a:ext cx="751767" cy="2466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0376ACB3-BC28-4FD4-8F92-B0F4B5A6E9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663715"/>
              </p:ext>
            </p:extLst>
          </p:nvPr>
        </p:nvGraphicFramePr>
        <p:xfrm>
          <a:off x="4903472" y="5866210"/>
          <a:ext cx="751767" cy="246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1" name="Equation" r:id="rId20" imgW="545760" imgH="177480" progId="Equation.DSMT4">
                  <p:embed/>
                </p:oleObj>
              </mc:Choice>
              <mc:Fallback>
                <p:oleObj name="Equation" r:id="rId20" imgW="545760" imgH="177480" progId="Equation.DSMT4">
                  <p:embed/>
                  <p:pic>
                    <p:nvPicPr>
                      <p:cNvPr id="24" name="개체 23">
                        <a:extLst>
                          <a:ext uri="{FF2B5EF4-FFF2-40B4-BE49-F238E27FC236}">
                            <a16:creationId xmlns:a16="http://schemas.microsoft.com/office/drawing/2014/main" id="{B1F60312-EBCD-453D-AAD6-32E619B0CA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3472" y="5866210"/>
                        <a:ext cx="751767" cy="2466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>
            <a:extLst>
              <a:ext uri="{FF2B5EF4-FFF2-40B4-BE49-F238E27FC236}">
                <a16:creationId xmlns:a16="http://schemas.microsoft.com/office/drawing/2014/main" id="{F01D2BD0-C54C-4295-8DDB-B92A53A864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739885"/>
              </p:ext>
            </p:extLst>
          </p:nvPr>
        </p:nvGraphicFramePr>
        <p:xfrm>
          <a:off x="6029325" y="5826125"/>
          <a:ext cx="7937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2" name="Equation" r:id="rId22" imgW="634680" imgH="228600" progId="Equation.DSMT4">
                  <p:embed/>
                </p:oleObj>
              </mc:Choice>
              <mc:Fallback>
                <p:oleObj name="Equation" r:id="rId22" imgW="634680" imgH="228600" progId="Equation.DSMT4">
                  <p:embed/>
                  <p:pic>
                    <p:nvPicPr>
                      <p:cNvPr id="25" name="개체 24">
                        <a:extLst>
                          <a:ext uri="{FF2B5EF4-FFF2-40B4-BE49-F238E27FC236}">
                            <a16:creationId xmlns:a16="http://schemas.microsoft.com/office/drawing/2014/main" id="{0376ACB3-BC28-4FD4-8F92-B0F4B5A6E9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9325" y="5826125"/>
                        <a:ext cx="793750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8021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471361"/>
              </p:ext>
            </p:extLst>
          </p:nvPr>
        </p:nvGraphicFramePr>
        <p:xfrm>
          <a:off x="2079625" y="1003300"/>
          <a:ext cx="3322638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1" name="Equation" r:id="rId3" imgW="1993680" imgH="203040" progId="Equation.DSMT4">
                  <p:embed/>
                </p:oleObj>
              </mc:Choice>
              <mc:Fallback>
                <p:oleObj name="Equation" r:id="rId3" imgW="1993680" imgH="203040" progId="Equation.DSMT4">
                  <p:embed/>
                  <p:pic>
                    <p:nvPicPr>
                      <p:cNvPr id="3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25" y="1003300"/>
                        <a:ext cx="3322638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/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systems-1h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051720" y="1340768"/>
            <a:ext cx="5002460" cy="5433552"/>
            <a:chOff x="3575720" y="1340768"/>
            <a:chExt cx="5002460" cy="5433552"/>
          </a:xfrm>
        </p:grpSpPr>
        <p:pic>
          <p:nvPicPr>
            <p:cNvPr id="8089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720" y="1340768"/>
              <a:ext cx="5002460" cy="5433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6762177" y="4100691"/>
              <a:ext cx="240790" cy="1692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567715" y="2736831"/>
              <a:ext cx="469233" cy="1398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906375" y="4571366"/>
              <a:ext cx="469233" cy="1692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156828" y="4924709"/>
              <a:ext cx="352541" cy="15387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464224" y="5270007"/>
              <a:ext cx="291356" cy="15387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aphicFrame>
          <p:nvGraphicFramePr>
            <p:cNvPr id="13" name="개체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9058411"/>
                </p:ext>
              </p:extLst>
            </p:nvPr>
          </p:nvGraphicFramePr>
          <p:xfrm>
            <a:off x="6461809" y="5241725"/>
            <a:ext cx="265112" cy="195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2" name="Equation" r:id="rId6" imgW="241200" imgH="177480" progId="Equation.DSMT4">
                    <p:embed/>
                  </p:oleObj>
                </mc:Choice>
                <mc:Fallback>
                  <p:oleObj name="Equation" r:id="rId6" imgW="241200" imgH="177480" progId="Equation.DSMT4">
                    <p:embed/>
                    <p:pic>
                      <p:nvPicPr>
                        <p:cNvPr id="11" name="개체 10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461809" y="5241725"/>
                          <a:ext cx="265112" cy="1952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개체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6857619"/>
                </p:ext>
              </p:extLst>
            </p:nvPr>
          </p:nvGraphicFramePr>
          <p:xfrm>
            <a:off x="4140822" y="4904014"/>
            <a:ext cx="265112" cy="195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3" name="Equation" r:id="rId8" imgW="241200" imgH="177480" progId="Equation.DSMT4">
                    <p:embed/>
                  </p:oleObj>
                </mc:Choice>
                <mc:Fallback>
                  <p:oleObj name="Equation" r:id="rId8" imgW="241200" imgH="177480" progId="Equation.DSMT4">
                    <p:embed/>
                    <p:pic>
                      <p:nvPicPr>
                        <p:cNvPr id="11" name="개체 10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140822" y="4904014"/>
                          <a:ext cx="265112" cy="1952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개체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5395661"/>
                </p:ext>
              </p:extLst>
            </p:nvPr>
          </p:nvGraphicFramePr>
          <p:xfrm>
            <a:off x="7947025" y="4530725"/>
            <a:ext cx="390525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4" name="Equation" r:id="rId10" imgW="355320" imgH="253800" progId="Equation.DSMT4">
                    <p:embed/>
                  </p:oleObj>
                </mc:Choice>
                <mc:Fallback>
                  <p:oleObj name="Equation" r:id="rId10" imgW="355320" imgH="253800" progId="Equation.DSMT4">
                    <p:embed/>
                    <p:pic>
                      <p:nvPicPr>
                        <p:cNvPr id="11" name="개체 10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947025" y="4530725"/>
                          <a:ext cx="390525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개체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262864"/>
                </p:ext>
              </p:extLst>
            </p:nvPr>
          </p:nvGraphicFramePr>
          <p:xfrm>
            <a:off x="6692752" y="4100691"/>
            <a:ext cx="265112" cy="195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5" name="Equation" r:id="rId12" imgW="241200" imgH="177480" progId="Equation.DSMT4">
                    <p:embed/>
                  </p:oleObj>
                </mc:Choice>
                <mc:Fallback>
                  <p:oleObj name="Equation" r:id="rId12" imgW="241200" imgH="177480" progId="Equation.DSMT4">
                    <p:embed/>
                    <p:pic>
                      <p:nvPicPr>
                        <p:cNvPr id="11" name="개체 10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692752" y="4100691"/>
                          <a:ext cx="265112" cy="1952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개체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9992533"/>
                </p:ext>
              </p:extLst>
            </p:nvPr>
          </p:nvGraphicFramePr>
          <p:xfrm>
            <a:off x="4535488" y="2697163"/>
            <a:ext cx="292100" cy="196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6" name="Equation" r:id="rId14" imgW="266400" imgH="177480" progId="Equation.DSMT4">
                    <p:embed/>
                  </p:oleObj>
                </mc:Choice>
                <mc:Fallback>
                  <p:oleObj name="Equation" r:id="rId14" imgW="266400" imgH="177480" progId="Equation.DSMT4">
                    <p:embed/>
                    <p:pic>
                      <p:nvPicPr>
                        <p:cNvPr id="11" name="개체 10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535488" y="2697163"/>
                          <a:ext cx="292100" cy="1968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16805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679075"/>
              </p:ext>
            </p:extLst>
          </p:nvPr>
        </p:nvGraphicFramePr>
        <p:xfrm>
          <a:off x="2586674" y="6356712"/>
          <a:ext cx="3960813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5" name="Equation" r:id="rId3" imgW="2374560" imgH="203040" progId="Equation.DSMT4">
                  <p:embed/>
                </p:oleObj>
              </mc:Choice>
              <mc:Fallback>
                <p:oleObj name="Equation" r:id="rId3" imgW="2374560" imgH="203040" progId="Equation.DSMT4">
                  <p:embed/>
                  <p:pic>
                    <p:nvPicPr>
                      <p:cNvPr id="2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674" y="6356712"/>
                        <a:ext cx="3960813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/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systems-1i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29CED0-025C-4E3C-9BFC-792FF2CF8AE6}"/>
              </a:ext>
            </a:extLst>
          </p:cNvPr>
          <p:cNvGrpSpPr/>
          <p:nvPr/>
        </p:nvGrpSpPr>
        <p:grpSpPr>
          <a:xfrm>
            <a:off x="2838018" y="853947"/>
            <a:ext cx="3387522" cy="5502765"/>
            <a:chOff x="2838018" y="853947"/>
            <a:chExt cx="3387522" cy="5502765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C65C88B-DC81-4902-B82C-DF02312404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937510" y="853947"/>
              <a:ext cx="3288030" cy="55027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43A05D6-BFB8-4361-88FE-FAB1CFD6CF33}"/>
                </a:ext>
              </a:extLst>
            </p:cNvPr>
            <p:cNvSpPr/>
            <p:nvPr/>
          </p:nvSpPr>
          <p:spPr>
            <a:xfrm>
              <a:off x="3461574" y="2550823"/>
              <a:ext cx="255676" cy="279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2E0D905-2C6E-48B9-9927-113771813823}"/>
                </a:ext>
              </a:extLst>
            </p:cNvPr>
            <p:cNvSpPr/>
            <p:nvPr/>
          </p:nvSpPr>
          <p:spPr>
            <a:xfrm>
              <a:off x="2878252" y="3429000"/>
              <a:ext cx="255676" cy="279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11" name="개체 10">
              <a:extLst>
                <a:ext uri="{FF2B5EF4-FFF2-40B4-BE49-F238E27FC236}">
                  <a16:creationId xmlns:a16="http://schemas.microsoft.com/office/drawing/2014/main" id="{37914188-19B1-47A1-ABC3-95B33B16317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1950382"/>
                </p:ext>
              </p:extLst>
            </p:nvPr>
          </p:nvGraphicFramePr>
          <p:xfrm>
            <a:off x="3467100" y="2506663"/>
            <a:ext cx="296863" cy="384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96" name="Equation" r:id="rId6" imgW="177480" imgH="228600" progId="Equation.DSMT4">
                    <p:embed/>
                  </p:oleObj>
                </mc:Choice>
                <mc:Fallback>
                  <p:oleObj name="Equation" r:id="rId6" imgW="177480" imgH="228600" progId="Equation.DSMT4">
                    <p:embed/>
                    <p:pic>
                      <p:nvPicPr>
                        <p:cNvPr id="14" name="개체 13">
                          <a:extLst>
                            <a:ext uri="{FF2B5EF4-FFF2-40B4-BE49-F238E27FC236}">
                              <a16:creationId xmlns:a16="http://schemas.microsoft.com/office/drawing/2014/main" id="{981DE74B-D335-449D-8F2D-3DDFCE2E4F8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7100" y="2506663"/>
                          <a:ext cx="296863" cy="384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개체 11">
              <a:extLst>
                <a:ext uri="{FF2B5EF4-FFF2-40B4-BE49-F238E27FC236}">
                  <a16:creationId xmlns:a16="http://schemas.microsoft.com/office/drawing/2014/main" id="{D6F50AFF-BCDE-4FFA-869E-A69F8BE4CF2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8144747"/>
                </p:ext>
              </p:extLst>
            </p:nvPr>
          </p:nvGraphicFramePr>
          <p:xfrm>
            <a:off x="2838018" y="3518686"/>
            <a:ext cx="254000" cy="277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97" name="Equation" r:id="rId8" imgW="152280" imgH="164880" progId="Equation.DSMT4">
                    <p:embed/>
                  </p:oleObj>
                </mc:Choice>
                <mc:Fallback>
                  <p:oleObj name="Equation" r:id="rId8" imgW="152280" imgH="164880" progId="Equation.DSMT4">
                    <p:embed/>
                    <p:pic>
                      <p:nvPicPr>
                        <p:cNvPr id="15" name="개체 14">
                          <a:extLst>
                            <a:ext uri="{FF2B5EF4-FFF2-40B4-BE49-F238E27FC236}">
                              <a16:creationId xmlns:a16="http://schemas.microsoft.com/office/drawing/2014/main" id="{29E3FE39-1C7C-41CD-8C64-C12A4DB2A8E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8018" y="3518686"/>
                          <a:ext cx="254000" cy="2778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42455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596" y="500043"/>
            <a:ext cx="792961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systems-1</a:t>
            </a:r>
          </a:p>
          <a:p>
            <a:endParaRPr lang="en-US" altLang="ko-KR" dirty="0"/>
          </a:p>
          <a:p>
            <a:r>
              <a:rPr lang="en-US" altLang="ko-KR" dirty="0"/>
              <a:t>5-1 Moving boundary work</a:t>
            </a:r>
          </a:p>
          <a:p>
            <a:endParaRPr lang="en-US" altLang="ko-KR" dirty="0"/>
          </a:p>
          <a:p>
            <a:r>
              <a:rPr lang="en-US" altLang="ko-KR" dirty="0"/>
              <a:t>- Moving boundary work; quasi-equilibrium process is assumed</a:t>
            </a:r>
          </a:p>
          <a:p>
            <a:r>
              <a:rPr lang="en-US" altLang="ko-KR" dirty="0"/>
              <a:t>   </a:t>
            </a:r>
          </a:p>
          <a:p>
            <a:r>
              <a:rPr lang="en-US" altLang="ko-KR" dirty="0"/>
              <a:t>                                                                                    </a:t>
            </a:r>
          </a:p>
          <a:p>
            <a:r>
              <a:rPr lang="en-US" altLang="ko-KR" dirty="0"/>
              <a:t>  Fig. 5-0, 1, 2, 3, 4. </a:t>
            </a:r>
          </a:p>
          <a:p>
            <a:endParaRPr lang="en-US" altLang="ko-KR" dirty="0"/>
          </a:p>
          <a:p>
            <a:r>
              <a:rPr lang="en-US" altLang="ko-KR" dirty="0"/>
              <a:t>- net work done during a cycle; Fig. 5-5,  </a:t>
            </a:r>
          </a:p>
          <a:p>
            <a:r>
              <a:rPr lang="en-US" altLang="ko-KR" dirty="0"/>
              <a:t>  Ex. 5-1, 2(isobaric process), 3(isothermal process).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- Polytropic process; </a:t>
            </a:r>
            <a:r>
              <a:rPr lang="en-US" altLang="ko-KR" dirty="0">
                <a:solidFill>
                  <a:srgbClr val="FF0000"/>
                </a:solidFill>
              </a:rPr>
              <a:t>Fig. 5-9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- Spring work Ex. 5-4.</a:t>
            </a: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/>
          </p:nvPr>
        </p:nvGraphicFramePr>
        <p:xfrm>
          <a:off x="581965" y="1950293"/>
          <a:ext cx="655320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2" name="Equation" r:id="rId3" imgW="3848040" imgH="330120" progId="Equation.DSMT4">
                  <p:embed/>
                </p:oleObj>
              </mc:Choice>
              <mc:Fallback>
                <p:oleObj name="Equation" r:id="rId3" imgW="3848040" imgH="330120" progId="Equation.DSMT4">
                  <p:embed/>
                  <p:pic>
                    <p:nvPicPr>
                      <p:cNvPr id="3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965" y="1950293"/>
                        <a:ext cx="6553200" cy="563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/>
          <p:cNvGraphicFramePr>
            <a:graphicFrameLocks noChangeAspect="1"/>
          </p:cNvGraphicFramePr>
          <p:nvPr/>
        </p:nvGraphicFramePr>
        <p:xfrm>
          <a:off x="658813" y="4159231"/>
          <a:ext cx="6748462" cy="197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3" name="Equation" r:id="rId5" imgW="3962160" imgH="1155600" progId="Equation.DSMT4">
                  <p:embed/>
                </p:oleObj>
              </mc:Choice>
              <mc:Fallback>
                <p:oleObj name="Equation" r:id="rId5" imgW="3962160" imgH="1155600" progId="Equation.DSMT4">
                  <p:embed/>
                  <p:pic>
                    <p:nvPicPr>
                      <p:cNvPr id="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3" y="4159231"/>
                        <a:ext cx="6748462" cy="1973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6664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57517"/>
              </p:ext>
            </p:extLst>
          </p:nvPr>
        </p:nvGraphicFramePr>
        <p:xfrm>
          <a:off x="2229804" y="5586858"/>
          <a:ext cx="47021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3" name="Equation" r:id="rId3" imgW="2819160" imgH="203040" progId="Equation.DSMT4">
                  <p:embed/>
                </p:oleObj>
              </mc:Choice>
              <mc:Fallback>
                <p:oleObj name="Equation" r:id="rId3" imgW="2819160" imgH="203040" progId="Equation.DSMT4">
                  <p:embed/>
                  <p:pic>
                    <p:nvPicPr>
                      <p:cNvPr id="2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9804" y="5586858"/>
                        <a:ext cx="47021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/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systems-1j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E8C12263-84A0-4D15-A07C-F056A4DB2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94510" y="2280604"/>
            <a:ext cx="202882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0E4E47-328D-4970-88BE-F84BC246EA9B}"/>
              </a:ext>
            </a:extLst>
          </p:cNvPr>
          <p:cNvSpPr/>
          <p:nvPr/>
        </p:nvSpPr>
        <p:spPr>
          <a:xfrm>
            <a:off x="2101966" y="4173883"/>
            <a:ext cx="321194" cy="279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00127ADA-9534-448B-B3BF-7050245A37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569195"/>
              </p:ext>
            </p:extLst>
          </p:nvPr>
        </p:nvGraphicFramePr>
        <p:xfrm>
          <a:off x="1964373" y="4121150"/>
          <a:ext cx="528637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4" name="Equation" r:id="rId6" imgW="317160" imgH="228600" progId="Equation.DSMT4">
                  <p:embed/>
                </p:oleObj>
              </mc:Choice>
              <mc:Fallback>
                <p:oleObj name="Equation" r:id="rId6" imgW="317160" imgH="228600" progId="Equation.DSMT4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0A633F16-757F-4207-A34C-7AE9D8DBC9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4373" y="4121150"/>
                        <a:ext cx="528637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1F8BCA24-BC56-4FE8-818B-A5D2C2530E4B}"/>
              </a:ext>
            </a:extLst>
          </p:cNvPr>
          <p:cNvGrpSpPr/>
          <p:nvPr/>
        </p:nvGrpSpPr>
        <p:grpSpPr>
          <a:xfrm>
            <a:off x="4292601" y="1795017"/>
            <a:ext cx="3773486" cy="3438336"/>
            <a:chOff x="4292601" y="1795017"/>
            <a:chExt cx="3773486" cy="343833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6804BB5-0370-4793-8217-897B6FF0EEB2}"/>
                </a:ext>
              </a:extLst>
            </p:cNvPr>
            <p:cNvGrpSpPr/>
            <p:nvPr/>
          </p:nvGrpSpPr>
          <p:grpSpPr>
            <a:xfrm>
              <a:off x="4341812" y="2035637"/>
              <a:ext cx="3724275" cy="3197716"/>
              <a:chOff x="4341812" y="2004378"/>
              <a:chExt cx="3724275" cy="3228975"/>
            </a:xfrm>
          </p:grpSpPr>
          <p:pic>
            <p:nvPicPr>
              <p:cNvPr id="7" name="Picture 4">
                <a:extLst>
                  <a:ext uri="{FF2B5EF4-FFF2-40B4-BE49-F238E27FC236}">
                    <a16:creationId xmlns:a16="http://schemas.microsoft.com/office/drawing/2014/main" id="{EA106C21-C469-46EC-AF42-5424DA069C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4341812" y="2004378"/>
                <a:ext cx="3724275" cy="3228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4210440-2A4D-4E94-BA78-C35FDEDA9887}"/>
                  </a:ext>
                </a:extLst>
              </p:cNvPr>
              <p:cNvSpPr/>
              <p:nvPr/>
            </p:nvSpPr>
            <p:spPr>
              <a:xfrm>
                <a:off x="5904660" y="3147370"/>
                <a:ext cx="1149519" cy="2796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20815D0-ACF9-4EA6-B4AB-844F31CB40F9}"/>
                  </a:ext>
                </a:extLst>
              </p:cNvPr>
              <p:cNvSpPr/>
              <p:nvPr/>
            </p:nvSpPr>
            <p:spPr>
              <a:xfrm>
                <a:off x="5608320" y="2474081"/>
                <a:ext cx="1306830" cy="2796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aphicFrame>
            <p:nvGraphicFramePr>
              <p:cNvPr id="15" name="개체 14">
                <a:extLst>
                  <a:ext uri="{FF2B5EF4-FFF2-40B4-BE49-F238E27FC236}">
                    <a16:creationId xmlns:a16="http://schemas.microsoft.com/office/drawing/2014/main" id="{16BB443F-90C9-4EE5-B2CD-76AA1785D3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1682549"/>
                  </p:ext>
                </p:extLst>
              </p:nvPr>
            </p:nvGraphicFramePr>
            <p:xfrm>
              <a:off x="5900215" y="3127552"/>
              <a:ext cx="1376362" cy="3841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055" name="Equation" r:id="rId9" imgW="825480" imgH="228600" progId="Equation.DSMT4">
                      <p:embed/>
                    </p:oleObj>
                  </mc:Choice>
                  <mc:Fallback>
                    <p:oleObj name="Equation" r:id="rId9" imgW="825480" imgH="228600" progId="Equation.DSMT4">
                      <p:embed/>
                      <p:pic>
                        <p:nvPicPr>
                          <p:cNvPr id="8" name="개체 7">
                            <a:extLst>
                              <a:ext uri="{FF2B5EF4-FFF2-40B4-BE49-F238E27FC236}">
                                <a16:creationId xmlns:a16="http://schemas.microsoft.com/office/drawing/2014/main" id="{0A633F16-757F-4207-A34C-7AE9D8DBC90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00215" y="3127552"/>
                            <a:ext cx="1376362" cy="3841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" name="개체 17">
                <a:extLst>
                  <a:ext uri="{FF2B5EF4-FFF2-40B4-BE49-F238E27FC236}">
                    <a16:creationId xmlns:a16="http://schemas.microsoft.com/office/drawing/2014/main" id="{90A9B5E2-6596-4020-9416-DF75899F2B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3201667"/>
                  </p:ext>
                </p:extLst>
              </p:nvPr>
            </p:nvGraphicFramePr>
            <p:xfrm>
              <a:off x="5520055" y="2551113"/>
              <a:ext cx="1333500" cy="406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056" name="Equation" r:id="rId11" imgW="799920" imgH="241200" progId="Equation.DSMT4">
                      <p:embed/>
                    </p:oleObj>
                  </mc:Choice>
                  <mc:Fallback>
                    <p:oleObj name="Equation" r:id="rId11" imgW="799920" imgH="241200" progId="Equation.DSMT4">
                      <p:embed/>
                      <p:pic>
                        <p:nvPicPr>
                          <p:cNvPr id="8" name="개체 7">
                            <a:extLst>
                              <a:ext uri="{FF2B5EF4-FFF2-40B4-BE49-F238E27FC236}">
                                <a16:creationId xmlns:a16="http://schemas.microsoft.com/office/drawing/2014/main" id="{0A633F16-757F-4207-A34C-7AE9D8DBC90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20055" y="2551113"/>
                            <a:ext cx="1333500" cy="4064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40FE130-B241-4397-A0E6-182DF5FC83C8}"/>
                </a:ext>
              </a:extLst>
            </p:cNvPr>
            <p:cNvSpPr/>
            <p:nvPr/>
          </p:nvSpPr>
          <p:spPr>
            <a:xfrm>
              <a:off x="4328387" y="2675610"/>
              <a:ext cx="255676" cy="596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6CF0810-F6F1-4C3C-BAF8-588B7562F5A6}"/>
                </a:ext>
              </a:extLst>
            </p:cNvPr>
            <p:cNvSpPr/>
            <p:nvPr/>
          </p:nvSpPr>
          <p:spPr>
            <a:xfrm>
              <a:off x="4359184" y="3954481"/>
              <a:ext cx="255676" cy="596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EE00B38-480C-4CA3-896F-E7F6808CBBA0}"/>
                </a:ext>
              </a:extLst>
            </p:cNvPr>
            <p:cNvSpPr/>
            <p:nvPr/>
          </p:nvSpPr>
          <p:spPr>
            <a:xfrm>
              <a:off x="4313495" y="1795017"/>
              <a:ext cx="281244" cy="596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25" name="개체 24">
              <a:extLst>
                <a:ext uri="{FF2B5EF4-FFF2-40B4-BE49-F238E27FC236}">
                  <a16:creationId xmlns:a16="http://schemas.microsoft.com/office/drawing/2014/main" id="{B2946850-33F1-4B34-AA42-07BE4A954B8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16854407"/>
                </p:ext>
              </p:extLst>
            </p:nvPr>
          </p:nvGraphicFramePr>
          <p:xfrm>
            <a:off x="4294256" y="2714624"/>
            <a:ext cx="296862" cy="384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57" name="Equation" r:id="rId13" imgW="177480" imgH="228600" progId="Equation.DSMT4">
                    <p:embed/>
                  </p:oleObj>
                </mc:Choice>
                <mc:Fallback>
                  <p:oleObj name="Equation" r:id="rId13" imgW="177480" imgH="228600" progId="Equation.DSMT4">
                    <p:embed/>
                    <p:pic>
                      <p:nvPicPr>
                        <p:cNvPr id="14" name="개체 13">
                          <a:extLst>
                            <a:ext uri="{FF2B5EF4-FFF2-40B4-BE49-F238E27FC236}">
                              <a16:creationId xmlns:a16="http://schemas.microsoft.com/office/drawing/2014/main" id="{5A74B664-995D-4CD5-AFA0-25C552DFFE2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4256" y="2714624"/>
                          <a:ext cx="296862" cy="384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개체 25">
              <a:extLst>
                <a:ext uri="{FF2B5EF4-FFF2-40B4-BE49-F238E27FC236}">
                  <a16:creationId xmlns:a16="http://schemas.microsoft.com/office/drawing/2014/main" id="{E0C04D42-48FA-4748-8BB8-08ABF4C8A72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3731165"/>
                </p:ext>
              </p:extLst>
            </p:nvPr>
          </p:nvGraphicFramePr>
          <p:xfrm>
            <a:off x="4329113" y="3951288"/>
            <a:ext cx="317500" cy="384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58" name="Equation" r:id="rId15" imgW="190440" imgH="228600" progId="Equation.DSMT4">
                    <p:embed/>
                  </p:oleObj>
                </mc:Choice>
                <mc:Fallback>
                  <p:oleObj name="Equation" r:id="rId15" imgW="190440" imgH="228600" progId="Equation.DSMT4">
                    <p:embed/>
                    <p:pic>
                      <p:nvPicPr>
                        <p:cNvPr id="14" name="개체 13">
                          <a:extLst>
                            <a:ext uri="{FF2B5EF4-FFF2-40B4-BE49-F238E27FC236}">
                              <a16:creationId xmlns:a16="http://schemas.microsoft.com/office/drawing/2014/main" id="{5A74B664-995D-4CD5-AFA0-25C552DFFE2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9113" y="3951288"/>
                          <a:ext cx="317500" cy="384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개체 13">
              <a:extLst>
                <a:ext uri="{FF2B5EF4-FFF2-40B4-BE49-F238E27FC236}">
                  <a16:creationId xmlns:a16="http://schemas.microsoft.com/office/drawing/2014/main" id="{5A74B664-995D-4CD5-AFA0-25C552DFFE2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7218885"/>
                </p:ext>
              </p:extLst>
            </p:nvPr>
          </p:nvGraphicFramePr>
          <p:xfrm>
            <a:off x="4292601" y="2058043"/>
            <a:ext cx="254000" cy="277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59" name="Equation" r:id="rId17" imgW="152280" imgH="164880" progId="Equation.DSMT4">
                    <p:embed/>
                  </p:oleObj>
                </mc:Choice>
                <mc:Fallback>
                  <p:oleObj name="Equation" r:id="rId17" imgW="152280" imgH="164880" progId="Equation.DSMT4">
                    <p:embed/>
                    <p:pic>
                      <p:nvPicPr>
                        <p:cNvPr id="8" name="개체 7">
                          <a:extLst>
                            <a:ext uri="{FF2B5EF4-FFF2-40B4-BE49-F238E27FC236}">
                              <a16:creationId xmlns:a16="http://schemas.microsoft.com/office/drawing/2014/main" id="{0A633F16-757F-4207-A34C-7AE9D8DBC90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92601" y="2058043"/>
                          <a:ext cx="254000" cy="2778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77994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596" y="500043"/>
            <a:ext cx="792961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systems-1</a:t>
            </a:r>
          </a:p>
          <a:p>
            <a:endParaRPr lang="en-US" altLang="ko-KR" dirty="0"/>
          </a:p>
          <a:p>
            <a:r>
              <a:rPr lang="en-US" altLang="ko-KR" dirty="0"/>
              <a:t>5-1 Moving boundary work</a:t>
            </a:r>
          </a:p>
          <a:p>
            <a:endParaRPr lang="en-US" altLang="ko-KR" dirty="0"/>
          </a:p>
          <a:p>
            <a:r>
              <a:rPr lang="en-US" altLang="ko-KR" dirty="0"/>
              <a:t>- Moving boundary work; quasi-equilibrium process is assumed</a:t>
            </a:r>
          </a:p>
          <a:p>
            <a:r>
              <a:rPr lang="en-US" altLang="ko-KR" dirty="0"/>
              <a:t>   </a:t>
            </a:r>
          </a:p>
          <a:p>
            <a:r>
              <a:rPr lang="en-US" altLang="ko-KR" dirty="0"/>
              <a:t>                                                                                    </a:t>
            </a:r>
          </a:p>
          <a:p>
            <a:r>
              <a:rPr lang="en-US" altLang="ko-KR" dirty="0"/>
              <a:t>  Fig. 5-0, 1, 2, 3, 4. </a:t>
            </a:r>
          </a:p>
          <a:p>
            <a:endParaRPr lang="en-US" altLang="ko-KR" dirty="0"/>
          </a:p>
          <a:p>
            <a:r>
              <a:rPr lang="en-US" altLang="ko-KR" dirty="0"/>
              <a:t>- net work done during a cycle; Fig. 5-5,  </a:t>
            </a:r>
          </a:p>
          <a:p>
            <a:r>
              <a:rPr lang="en-US" altLang="ko-KR" dirty="0"/>
              <a:t>  Ex. 5-1, 2(isobaric process), 3(isothermal process).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- Polytropic process; Fig. 5-9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- Spring work </a:t>
            </a:r>
            <a:r>
              <a:rPr lang="en-US" altLang="ko-KR" dirty="0">
                <a:solidFill>
                  <a:srgbClr val="FF0000"/>
                </a:solidFill>
              </a:rPr>
              <a:t>Ex. 5-4</a:t>
            </a:r>
            <a:r>
              <a:rPr lang="en-US" altLang="ko-KR" dirty="0"/>
              <a:t>.</a:t>
            </a: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/>
          </p:nvPr>
        </p:nvGraphicFramePr>
        <p:xfrm>
          <a:off x="581965" y="1950293"/>
          <a:ext cx="655320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0" name="Equation" r:id="rId3" imgW="3848040" imgH="330120" progId="Equation.DSMT4">
                  <p:embed/>
                </p:oleObj>
              </mc:Choice>
              <mc:Fallback>
                <p:oleObj name="Equation" r:id="rId3" imgW="3848040" imgH="330120" progId="Equation.DSMT4">
                  <p:embed/>
                  <p:pic>
                    <p:nvPicPr>
                      <p:cNvPr id="3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965" y="1950293"/>
                        <a:ext cx="6553200" cy="563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/>
          <p:cNvGraphicFramePr>
            <a:graphicFrameLocks noChangeAspect="1"/>
          </p:cNvGraphicFramePr>
          <p:nvPr/>
        </p:nvGraphicFramePr>
        <p:xfrm>
          <a:off x="658813" y="4159231"/>
          <a:ext cx="6748462" cy="197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1" name="Equation" r:id="rId5" imgW="3962160" imgH="1155600" progId="Equation.DSMT4">
                  <p:embed/>
                </p:oleObj>
              </mc:Choice>
              <mc:Fallback>
                <p:oleObj name="Equation" r:id="rId5" imgW="3962160" imgH="1155600" progId="Equation.DSMT4">
                  <p:embed/>
                  <p:pic>
                    <p:nvPicPr>
                      <p:cNvPr id="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3" y="4159231"/>
                        <a:ext cx="6748462" cy="1973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288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9984" y="1133128"/>
            <a:ext cx="7704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Text &amp; references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r>
              <a:rPr lang="en-US" altLang="ko-KR" dirty="0"/>
              <a:t>0. Fundamentals of thermal-fluid sciences, 5</a:t>
            </a:r>
            <a:r>
              <a:rPr lang="en-US" altLang="ko-KR" baseline="30000" dirty="0"/>
              <a:t>th</a:t>
            </a:r>
            <a:r>
              <a:rPr lang="en-US" altLang="ko-KR" dirty="0"/>
              <a:t> Ed., Yunus A. Cengel, et al. McGraw-Hill, 2017.</a:t>
            </a:r>
          </a:p>
          <a:p>
            <a:r>
              <a:rPr lang="en-US" altLang="ko-KR" dirty="0"/>
              <a:t>1. Understanding Thermodynamics, H. C. Van Ness, Dover, 1983.</a:t>
            </a:r>
          </a:p>
          <a:p>
            <a:r>
              <a:rPr lang="en-US" altLang="ko-KR" dirty="0"/>
              <a:t>2. Understanding Energy, R. S. Berry, World Scientific, 1991.</a:t>
            </a:r>
          </a:p>
          <a:p>
            <a:r>
              <a:rPr lang="en-US" altLang="ko-KR" dirty="0"/>
              <a:t>3. Thermodynamics, E. Fermi, Dover, 1956.</a:t>
            </a:r>
          </a:p>
          <a:p>
            <a:r>
              <a:rPr lang="en-US" altLang="ko-KR" dirty="0"/>
              <a:t>4. From Watt to Clausius, D. S. L. Cardwell, Iowa State University Press, 1989.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절대평가와 상대평가의 혼합형</a:t>
            </a:r>
          </a:p>
          <a:p>
            <a:r>
              <a:rPr lang="ko-KR" altLang="en-US" dirty="0"/>
              <a:t>수시시험</a:t>
            </a:r>
            <a:r>
              <a:rPr lang="en-US" altLang="ko-KR" dirty="0"/>
              <a:t>(30%), </a:t>
            </a:r>
            <a:r>
              <a:rPr lang="ko-KR" altLang="en-US" dirty="0"/>
              <a:t>기말시험</a:t>
            </a:r>
            <a:r>
              <a:rPr lang="en-US" altLang="ko-KR" dirty="0"/>
              <a:t>(30%), </a:t>
            </a:r>
            <a:r>
              <a:rPr lang="ko-KR" altLang="en-US" dirty="0"/>
              <a:t>과제물</a:t>
            </a:r>
            <a:r>
              <a:rPr lang="en-US" altLang="ko-KR" dirty="0"/>
              <a:t>(40%, 8</a:t>
            </a:r>
            <a:r>
              <a:rPr lang="ko-KR" altLang="en-US" dirty="0"/>
              <a:t>회 각 </a:t>
            </a:r>
            <a:r>
              <a:rPr lang="en-US" altLang="ko-KR" dirty="0"/>
              <a:t>5%)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3674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442258" y="1367120"/>
            <a:ext cx="6284422" cy="4873660"/>
            <a:chOff x="1752947" y="1268760"/>
            <a:chExt cx="5334000" cy="2641476"/>
          </a:xfrm>
        </p:grpSpPr>
        <p:pic>
          <p:nvPicPr>
            <p:cNvPr id="839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947" y="1268760"/>
              <a:ext cx="533400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97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1997" y="2433861"/>
              <a:ext cx="5314950" cy="147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955113"/>
              </p:ext>
            </p:extLst>
          </p:nvPr>
        </p:nvGraphicFramePr>
        <p:xfrm>
          <a:off x="1822742" y="930275"/>
          <a:ext cx="5019675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1" name="Equation" r:id="rId5" imgW="3009600" imgH="203040" progId="Equation.DSMT4">
                  <p:embed/>
                </p:oleObj>
              </mc:Choice>
              <mc:Fallback>
                <p:oleObj name="Equation" r:id="rId5" imgW="3009600" imgH="203040" progId="Equation.DSMT4">
                  <p:embed/>
                  <p:pic>
                    <p:nvPicPr>
                      <p:cNvPr id="5" name="개체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2742" y="930275"/>
                        <a:ext cx="5019675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systems-1k</a:t>
            </a:r>
          </a:p>
        </p:txBody>
      </p:sp>
    </p:spTree>
    <p:extLst>
      <p:ext uri="{BB962C8B-B14F-4D97-AF65-F5344CB8AC3E}">
        <p14:creationId xmlns:p14="http://schemas.microsoft.com/office/powerpoint/2010/main" val="2824083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systems-1l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680210" y="960120"/>
            <a:ext cx="5680710" cy="5749290"/>
            <a:chOff x="3448050" y="1196753"/>
            <a:chExt cx="5295900" cy="5381625"/>
          </a:xfrm>
        </p:grpSpPr>
        <p:pic>
          <p:nvPicPr>
            <p:cNvPr id="849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8050" y="1196753"/>
              <a:ext cx="5295900" cy="538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4513238" y="1310481"/>
              <a:ext cx="122334" cy="32613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aphicFrame>
          <p:nvGraphicFramePr>
            <p:cNvPr id="5" name="개체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409484"/>
                </p:ext>
              </p:extLst>
            </p:nvPr>
          </p:nvGraphicFramePr>
          <p:xfrm>
            <a:off x="4527271" y="1344985"/>
            <a:ext cx="125412" cy="195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25" name="Equation" r:id="rId4" imgW="114120" imgH="177480" progId="Equation.DSMT4">
                    <p:embed/>
                  </p:oleObj>
                </mc:Choice>
                <mc:Fallback>
                  <p:oleObj name="Equation" r:id="rId4" imgW="114120" imgH="177480" progId="Equation.DSMT4">
                    <p:embed/>
                    <p:pic>
                      <p:nvPicPr>
                        <p:cNvPr id="11" name="개체 10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527271" y="1344985"/>
                          <a:ext cx="125412" cy="1952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직사각형 5"/>
            <p:cNvSpPr/>
            <p:nvPr/>
          </p:nvSpPr>
          <p:spPr>
            <a:xfrm>
              <a:off x="7971159" y="5652349"/>
              <a:ext cx="160255" cy="32613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aphicFrame>
          <p:nvGraphicFramePr>
            <p:cNvPr id="7" name="개체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3135975"/>
                </p:ext>
              </p:extLst>
            </p:nvPr>
          </p:nvGraphicFramePr>
          <p:xfrm>
            <a:off x="8026184" y="5616898"/>
            <a:ext cx="125412" cy="195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26" name="Equation" r:id="rId6" imgW="114120" imgH="177480" progId="Equation.DSMT4">
                    <p:embed/>
                  </p:oleObj>
                </mc:Choice>
                <mc:Fallback>
                  <p:oleObj name="Equation" r:id="rId6" imgW="114120" imgH="177480" progId="Equation.DSMT4">
                    <p:embed/>
                    <p:pic>
                      <p:nvPicPr>
                        <p:cNvPr id="5" name="개체 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8026184" y="5616898"/>
                          <a:ext cx="125412" cy="1952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32980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/>
          <p:cNvGraphicFramePr>
            <a:graphicFrameLocks noChangeAspect="1"/>
          </p:cNvGraphicFramePr>
          <p:nvPr>
            <p:extLst/>
          </p:nvPr>
        </p:nvGraphicFramePr>
        <p:xfrm>
          <a:off x="1822742" y="930275"/>
          <a:ext cx="5019675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6" name="Equation" r:id="rId3" imgW="3009600" imgH="203040" progId="Equation.DSMT4">
                  <p:embed/>
                </p:oleObj>
              </mc:Choice>
              <mc:Fallback>
                <p:oleObj name="Equation" r:id="rId3" imgW="3009600" imgH="203040" progId="Equation.DSMT4">
                  <p:embed/>
                  <p:pic>
                    <p:nvPicPr>
                      <p:cNvPr id="5" name="개체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2742" y="930275"/>
                        <a:ext cx="5019675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systems-1m</a:t>
            </a:r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2B63568A-EB20-4252-8179-9B36ABEE55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370468"/>
              </p:ext>
            </p:extLst>
          </p:nvPr>
        </p:nvGraphicFramePr>
        <p:xfrm>
          <a:off x="2782518" y="5586413"/>
          <a:ext cx="353695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7" name="Equation" r:id="rId5" imgW="2120760" imgH="203040" progId="Equation.DSMT4">
                  <p:embed/>
                </p:oleObj>
              </mc:Choice>
              <mc:Fallback>
                <p:oleObj name="Equation" r:id="rId5" imgW="2120760" imgH="203040" progId="Equation.DSMT4">
                  <p:embed/>
                  <p:pic>
                    <p:nvPicPr>
                      <p:cNvPr id="2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518" y="5586413"/>
                        <a:ext cx="3536950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05EBEFEE-6D00-455A-9EA4-14300EB191C6}"/>
              </a:ext>
            </a:extLst>
          </p:cNvPr>
          <p:cNvGrpSpPr/>
          <p:nvPr/>
        </p:nvGrpSpPr>
        <p:grpSpPr>
          <a:xfrm>
            <a:off x="4015969" y="1921216"/>
            <a:ext cx="4078376" cy="3286125"/>
            <a:chOff x="4015969" y="1921216"/>
            <a:chExt cx="4078376" cy="3286125"/>
          </a:xfrm>
        </p:grpSpPr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11F19E8B-C0A6-4BFA-9B6D-EDF7C2D46A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160520" y="1921216"/>
              <a:ext cx="3933825" cy="3286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87D20FA-6479-405A-9C9E-58E8380C9C0C}"/>
                </a:ext>
              </a:extLst>
            </p:cNvPr>
            <p:cNvSpPr/>
            <p:nvPr/>
          </p:nvSpPr>
          <p:spPr>
            <a:xfrm>
              <a:off x="4183380" y="1921216"/>
              <a:ext cx="582930" cy="279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19" name="개체 18">
              <a:extLst>
                <a:ext uri="{FF2B5EF4-FFF2-40B4-BE49-F238E27FC236}">
                  <a16:creationId xmlns:a16="http://schemas.microsoft.com/office/drawing/2014/main" id="{1314AD07-3508-450D-8AC1-A7FF3E011B6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18755481"/>
                </p:ext>
              </p:extLst>
            </p:nvPr>
          </p:nvGraphicFramePr>
          <p:xfrm>
            <a:off x="4015969" y="1936213"/>
            <a:ext cx="782638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28" name="Equation" r:id="rId8" imgW="469800" imgH="203040" progId="Equation.DSMT4">
                    <p:embed/>
                  </p:oleObj>
                </mc:Choice>
                <mc:Fallback>
                  <p:oleObj name="Equation" r:id="rId8" imgW="469800" imgH="203040" progId="Equation.DSMT4">
                    <p:embed/>
                    <p:pic>
                      <p:nvPicPr>
                        <p:cNvPr id="7" name="개체 6">
                          <a:extLst>
                            <a:ext uri="{FF2B5EF4-FFF2-40B4-BE49-F238E27FC236}">
                              <a16:creationId xmlns:a16="http://schemas.microsoft.com/office/drawing/2014/main" id="{5DC49F54-7974-44CA-97AF-2520DCF0E94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5969" y="1936213"/>
                          <a:ext cx="782638" cy="341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41C292-238B-48FF-A1EA-C5C4FD8A6F19}"/>
              </a:ext>
            </a:extLst>
          </p:cNvPr>
          <p:cNvGrpSpPr/>
          <p:nvPr/>
        </p:nvGrpSpPr>
        <p:grpSpPr>
          <a:xfrm>
            <a:off x="1672856" y="1716429"/>
            <a:ext cx="2219325" cy="3695700"/>
            <a:chOff x="1672856" y="1716429"/>
            <a:chExt cx="2219325" cy="36957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30F1A26B-BC8A-4E7C-BEE4-4B38710003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672856" y="1716429"/>
              <a:ext cx="2219325" cy="3695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3233428-BDCA-4029-BB45-99F66A47B74E}"/>
                </a:ext>
              </a:extLst>
            </p:cNvPr>
            <p:cNvSpPr/>
            <p:nvPr/>
          </p:nvSpPr>
          <p:spPr>
            <a:xfrm>
              <a:off x="2099310" y="4242463"/>
              <a:ext cx="255676" cy="279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20" name="개체 19">
              <a:extLst>
                <a:ext uri="{FF2B5EF4-FFF2-40B4-BE49-F238E27FC236}">
                  <a16:creationId xmlns:a16="http://schemas.microsoft.com/office/drawing/2014/main" id="{5EFCD8C9-B0C4-4024-8F79-55CEAE710B1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08985435"/>
                </p:ext>
              </p:extLst>
            </p:nvPr>
          </p:nvGraphicFramePr>
          <p:xfrm>
            <a:off x="2099310" y="4190198"/>
            <a:ext cx="296862" cy="384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29" name="Equation" r:id="rId11" imgW="177480" imgH="228600" progId="Equation.DSMT4">
                    <p:embed/>
                  </p:oleObj>
                </mc:Choice>
                <mc:Fallback>
                  <p:oleObj name="Equation" r:id="rId11" imgW="177480" imgH="228600" progId="Equation.DSMT4">
                    <p:embed/>
                    <p:pic>
                      <p:nvPicPr>
                        <p:cNvPr id="7" name="개체 6">
                          <a:extLst>
                            <a:ext uri="{FF2B5EF4-FFF2-40B4-BE49-F238E27FC236}">
                              <a16:creationId xmlns:a16="http://schemas.microsoft.com/office/drawing/2014/main" id="{5DC49F54-7974-44CA-97AF-2520DCF0E94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9310" y="4190198"/>
                          <a:ext cx="296862" cy="384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63440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15" y="1257146"/>
            <a:ext cx="7198170" cy="3154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systems-1n</a:t>
            </a:r>
          </a:p>
        </p:txBody>
      </p:sp>
    </p:spTree>
    <p:extLst>
      <p:ext uri="{BB962C8B-B14F-4D97-AF65-F5344CB8AC3E}">
        <p14:creationId xmlns:p14="http://schemas.microsoft.com/office/powerpoint/2010/main" val="3319701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977" y="493395"/>
            <a:ext cx="8358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Ch.5 Energy analysis of closed systems-2</a:t>
            </a:r>
          </a:p>
          <a:p>
            <a:endParaRPr lang="en-US" altLang="ko-KR" dirty="0"/>
          </a:p>
          <a:p>
            <a:r>
              <a:rPr lang="en-US" altLang="ko-KR" dirty="0"/>
              <a:t>5-2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Energy balance for closed systems </a:t>
            </a:r>
            <a:r>
              <a:rPr lang="en-US" altLang="ko-KR" dirty="0">
                <a:solidFill>
                  <a:srgbClr val="FF0000"/>
                </a:solidFill>
              </a:rPr>
              <a:t>                       </a:t>
            </a:r>
            <a:endParaRPr lang="en-US" altLang="ko-KR" dirty="0"/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246350"/>
              </p:ext>
            </p:extLst>
          </p:nvPr>
        </p:nvGraphicFramePr>
        <p:xfrm>
          <a:off x="655666" y="1568075"/>
          <a:ext cx="6267450" cy="146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9" name="Equation" r:id="rId3" imgW="3809880" imgH="888840" progId="Equation.DSMT4">
                  <p:embed/>
                </p:oleObj>
              </mc:Choice>
              <mc:Fallback>
                <p:oleObj name="Equation" r:id="rId3" imgW="3809880" imgH="888840" progId="Equation.DSMT4">
                  <p:embed/>
                  <p:pic>
                    <p:nvPicPr>
                      <p:cNvPr id="7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66" y="1568075"/>
                        <a:ext cx="6267450" cy="1462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9BAAD9E9-9C9A-4BE3-BAC3-FE8E81987D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977923"/>
              </p:ext>
            </p:extLst>
          </p:nvPr>
        </p:nvGraphicFramePr>
        <p:xfrm>
          <a:off x="544513" y="3433763"/>
          <a:ext cx="6246812" cy="263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0" name="Equation" r:id="rId5" imgW="3797280" imgH="1600200" progId="Equation.DSMT4">
                  <p:embed/>
                </p:oleObj>
              </mc:Choice>
              <mc:Fallback>
                <p:oleObj name="Equation" r:id="rId5" imgW="3797280" imgH="1600200" progId="Equation.DSMT4">
                  <p:embed/>
                  <p:pic>
                    <p:nvPicPr>
                      <p:cNvPr id="7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3" y="3433763"/>
                        <a:ext cx="6246812" cy="2632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3831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systems-2a</a:t>
            </a: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075393"/>
              </p:ext>
            </p:extLst>
          </p:nvPr>
        </p:nvGraphicFramePr>
        <p:xfrm>
          <a:off x="727868" y="1008062"/>
          <a:ext cx="7688263" cy="518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9" name="Equation" r:id="rId3" imgW="4673520" imgH="3149280" progId="Equation.DSMT4">
                  <p:embed/>
                </p:oleObj>
              </mc:Choice>
              <mc:Fallback>
                <p:oleObj name="Equation" r:id="rId3" imgW="4673520" imgH="3149280" progId="Equation.DSMT4">
                  <p:embed/>
                  <p:pic>
                    <p:nvPicPr>
                      <p:cNvPr id="7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868" y="1008062"/>
                        <a:ext cx="7688263" cy="5180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2637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systems-2b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648536"/>
              </p:ext>
            </p:extLst>
          </p:nvPr>
        </p:nvGraphicFramePr>
        <p:xfrm>
          <a:off x="500063" y="4848225"/>
          <a:ext cx="4735512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6" name="Equation" r:id="rId3" imgW="3098520" imgH="203040" progId="Equation.DSMT4">
                  <p:embed/>
                </p:oleObj>
              </mc:Choice>
              <mc:Fallback>
                <p:oleObj name="Equation" r:id="rId3" imgW="3098520" imgH="203040" progId="Equation.DSMT4">
                  <p:embed/>
                  <p:pic>
                    <p:nvPicPr>
                      <p:cNvPr id="471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4848225"/>
                        <a:ext cx="4735512" cy="312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F1AFACA-F401-4D9F-86E8-C1D7E3662E0A}"/>
              </a:ext>
            </a:extLst>
          </p:cNvPr>
          <p:cNvGrpSpPr/>
          <p:nvPr/>
        </p:nvGrpSpPr>
        <p:grpSpPr>
          <a:xfrm>
            <a:off x="220394" y="2009775"/>
            <a:ext cx="5100906" cy="2605087"/>
            <a:chOff x="220394" y="2009775"/>
            <a:chExt cx="5100906" cy="2605087"/>
          </a:xfrm>
        </p:grpSpPr>
        <p:pic>
          <p:nvPicPr>
            <p:cNvPr id="7" name="Picture 19">
              <a:extLst>
                <a:ext uri="{FF2B5EF4-FFF2-40B4-BE49-F238E27FC236}">
                  <a16:creationId xmlns:a16="http://schemas.microsoft.com/office/drawing/2014/main" id="{9E1C9C07-B4AE-4A65-93A8-C349281EAE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20394" y="2009775"/>
              <a:ext cx="2447202" cy="2605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0">
              <a:extLst>
                <a:ext uri="{FF2B5EF4-FFF2-40B4-BE49-F238E27FC236}">
                  <a16:creationId xmlns:a16="http://schemas.microsoft.com/office/drawing/2014/main" id="{7DC33894-8776-47A1-AD32-1F0A2FD51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589283" y="2103120"/>
              <a:ext cx="2732017" cy="2367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FF3F60-5E07-4987-9CFB-C5CB777FA927}"/>
                </a:ext>
              </a:extLst>
            </p:cNvPr>
            <p:cNvSpPr/>
            <p:nvPr/>
          </p:nvSpPr>
          <p:spPr>
            <a:xfrm>
              <a:off x="2589283" y="2047514"/>
              <a:ext cx="398314" cy="306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7EC9590-7C3A-4B22-AC31-EB77AD21F369}"/>
                </a:ext>
              </a:extLst>
            </p:cNvPr>
            <p:cNvSpPr/>
            <p:nvPr/>
          </p:nvSpPr>
          <p:spPr>
            <a:xfrm>
              <a:off x="500062" y="3483906"/>
              <a:ext cx="528637" cy="306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14" name="개체 13">
              <a:extLst>
                <a:ext uri="{FF2B5EF4-FFF2-40B4-BE49-F238E27FC236}">
                  <a16:creationId xmlns:a16="http://schemas.microsoft.com/office/drawing/2014/main" id="{1B6E78FC-9EBA-48E6-8A02-D9FA1B56AA5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4128973"/>
                </p:ext>
              </p:extLst>
            </p:nvPr>
          </p:nvGraphicFramePr>
          <p:xfrm>
            <a:off x="2451429" y="2142248"/>
            <a:ext cx="550027" cy="240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17" name="Equation" r:id="rId7" imgW="469800" imgH="203040" progId="Equation.DSMT4">
                    <p:embed/>
                  </p:oleObj>
                </mc:Choice>
                <mc:Fallback>
                  <p:oleObj name="Equation" r:id="rId7" imgW="469800" imgH="203040" progId="Equation.DSMT4">
                    <p:embed/>
                    <p:pic>
                      <p:nvPicPr>
                        <p:cNvPr id="17" name="개체 16">
                          <a:extLst>
                            <a:ext uri="{FF2B5EF4-FFF2-40B4-BE49-F238E27FC236}">
                              <a16:creationId xmlns:a16="http://schemas.microsoft.com/office/drawing/2014/main" id="{55940625-B054-4691-AC8A-CA769010191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1429" y="2142248"/>
                          <a:ext cx="550027" cy="2405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개체 14">
              <a:extLst>
                <a:ext uri="{FF2B5EF4-FFF2-40B4-BE49-F238E27FC236}">
                  <a16:creationId xmlns:a16="http://schemas.microsoft.com/office/drawing/2014/main" id="{9BF7351F-9430-45BC-8F30-E915B5CCC70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3712230"/>
                </p:ext>
              </p:extLst>
            </p:nvPr>
          </p:nvGraphicFramePr>
          <p:xfrm>
            <a:off x="430405" y="3478694"/>
            <a:ext cx="564814" cy="2700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18" name="Equation" r:id="rId9" imgW="482400" imgH="228600" progId="Equation.DSMT4">
                    <p:embed/>
                  </p:oleObj>
                </mc:Choice>
                <mc:Fallback>
                  <p:oleObj name="Equation" r:id="rId9" imgW="482400" imgH="228600" progId="Equation.DSMT4">
                    <p:embed/>
                    <p:pic>
                      <p:nvPicPr>
                        <p:cNvPr id="18" name="개체 17">
                          <a:extLst>
                            <a:ext uri="{FF2B5EF4-FFF2-40B4-BE49-F238E27FC236}">
                              <a16:creationId xmlns:a16="http://schemas.microsoft.com/office/drawing/2014/main" id="{EDAC83CA-7F25-4704-9771-E80C25527A1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0405" y="3478694"/>
                          <a:ext cx="564814" cy="2700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3F4310-838D-4B3E-AE6F-79459CE0E539}"/>
              </a:ext>
            </a:extLst>
          </p:cNvPr>
          <p:cNvGrpSpPr/>
          <p:nvPr/>
        </p:nvGrpSpPr>
        <p:grpSpPr>
          <a:xfrm>
            <a:off x="5496318" y="531137"/>
            <a:ext cx="3302000" cy="5928399"/>
            <a:chOff x="5496318" y="531137"/>
            <a:chExt cx="3302000" cy="5928399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150A2D2F-D180-4D6D-BEBF-1051E75FC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5496318" y="531137"/>
              <a:ext cx="3302000" cy="5928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6DEFB47-AB5B-409D-9BE8-B5C8EC4DA58C}"/>
                </a:ext>
              </a:extLst>
            </p:cNvPr>
            <p:cNvSpPr/>
            <p:nvPr/>
          </p:nvSpPr>
          <p:spPr>
            <a:xfrm>
              <a:off x="7262098" y="4864394"/>
              <a:ext cx="198050" cy="306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3FB3E91-D10D-4F84-9222-62B0B69C91A3}"/>
                </a:ext>
              </a:extLst>
            </p:cNvPr>
            <p:cNvSpPr/>
            <p:nvPr/>
          </p:nvSpPr>
          <p:spPr>
            <a:xfrm>
              <a:off x="6049585" y="1796428"/>
              <a:ext cx="239641" cy="306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22" name="개체 21">
              <a:extLst>
                <a:ext uri="{FF2B5EF4-FFF2-40B4-BE49-F238E27FC236}">
                  <a16:creationId xmlns:a16="http://schemas.microsoft.com/office/drawing/2014/main" id="{275DF151-7214-472B-ACCE-93D123651AA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42849423"/>
                </p:ext>
              </p:extLst>
            </p:nvPr>
          </p:nvGraphicFramePr>
          <p:xfrm>
            <a:off x="7183513" y="4920153"/>
            <a:ext cx="288065" cy="3150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19" name="Equation" r:id="rId12" imgW="152280" imgH="164880" progId="Equation.DSMT4">
                    <p:embed/>
                  </p:oleObj>
                </mc:Choice>
                <mc:Fallback>
                  <p:oleObj name="Equation" r:id="rId12" imgW="152280" imgH="164880" progId="Equation.DSMT4">
                    <p:embed/>
                    <p:pic>
                      <p:nvPicPr>
                        <p:cNvPr id="10" name="개체 9">
                          <a:extLst>
                            <a:ext uri="{FF2B5EF4-FFF2-40B4-BE49-F238E27FC236}">
                              <a16:creationId xmlns:a16="http://schemas.microsoft.com/office/drawing/2014/main" id="{5FE12A8D-67F8-4A04-9515-8892824D4CD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83513" y="4920153"/>
                          <a:ext cx="288065" cy="3150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개체 22">
              <a:extLst>
                <a:ext uri="{FF2B5EF4-FFF2-40B4-BE49-F238E27FC236}">
                  <a16:creationId xmlns:a16="http://schemas.microsoft.com/office/drawing/2014/main" id="{08B4B847-C7AB-46F9-AB3D-C41B8F36BA7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5386271"/>
                </p:ext>
              </p:extLst>
            </p:nvPr>
          </p:nvGraphicFramePr>
          <p:xfrm>
            <a:off x="6024763" y="1852239"/>
            <a:ext cx="288065" cy="3150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20" name="Equation" r:id="rId14" imgW="152280" imgH="164880" progId="Equation.DSMT4">
                    <p:embed/>
                  </p:oleObj>
                </mc:Choice>
                <mc:Fallback>
                  <p:oleObj name="Equation" r:id="rId14" imgW="152280" imgH="164880" progId="Equation.DSMT4">
                    <p:embed/>
                    <p:pic>
                      <p:nvPicPr>
                        <p:cNvPr id="10" name="개체 9">
                          <a:extLst>
                            <a:ext uri="{FF2B5EF4-FFF2-40B4-BE49-F238E27FC236}">
                              <a16:creationId xmlns:a16="http://schemas.microsoft.com/office/drawing/2014/main" id="{5FE12A8D-67F8-4A04-9515-8892824D4CD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24763" y="1852239"/>
                          <a:ext cx="288065" cy="3150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06982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systems-2c</a:t>
            </a: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052462"/>
              </p:ext>
            </p:extLst>
          </p:nvPr>
        </p:nvGraphicFramePr>
        <p:xfrm>
          <a:off x="964163" y="1265238"/>
          <a:ext cx="5494337" cy="432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6" name="Equation" r:id="rId3" imgW="3340080" imgH="2628720" progId="Equation.DSMT4">
                  <p:embed/>
                </p:oleObj>
              </mc:Choice>
              <mc:Fallback>
                <p:oleObj name="Equation" r:id="rId3" imgW="3340080" imgH="2628720" progId="Equation.DSMT4">
                  <p:embed/>
                  <p:pic>
                    <p:nvPicPr>
                      <p:cNvPr id="7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4163" y="1265238"/>
                        <a:ext cx="5494337" cy="432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745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systems-2d</a:t>
            </a: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172798"/>
              </p:ext>
            </p:extLst>
          </p:nvPr>
        </p:nvGraphicFramePr>
        <p:xfrm>
          <a:off x="976459" y="1049048"/>
          <a:ext cx="7688263" cy="501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5" name="Equation" r:id="rId3" imgW="4673520" imgH="3047760" progId="Equation.DSMT4">
                  <p:embed/>
                </p:oleObj>
              </mc:Choice>
              <mc:Fallback>
                <p:oleObj name="Equation" r:id="rId3" imgW="4673520" imgH="3047760" progId="Equation.DSMT4">
                  <p:embed/>
                  <p:pic>
                    <p:nvPicPr>
                      <p:cNvPr id="7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459" y="1049048"/>
                        <a:ext cx="7688263" cy="5013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0887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systems-2e</a:t>
            </a:r>
          </a:p>
        </p:txBody>
      </p:sp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86EB9EAA-CB33-4C20-8A32-76B3E98D6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574024"/>
              </p:ext>
            </p:extLst>
          </p:nvPr>
        </p:nvGraphicFramePr>
        <p:xfrm>
          <a:off x="2543994" y="5560436"/>
          <a:ext cx="3830637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38" name="Equation" r:id="rId3" imgW="2298600" imgH="203040" progId="Equation.DSMT4">
                  <p:embed/>
                </p:oleObj>
              </mc:Choice>
              <mc:Fallback>
                <p:oleObj name="Equation" r:id="rId3" imgW="2298600" imgH="203040" progId="Equation.DSMT4">
                  <p:embed/>
                  <p:pic>
                    <p:nvPicPr>
                      <p:cNvPr id="2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3994" y="5560436"/>
                        <a:ext cx="3830637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C305E5C6-DDDD-44AB-A9B2-69A6631AE40B}"/>
              </a:ext>
            </a:extLst>
          </p:cNvPr>
          <p:cNvGrpSpPr/>
          <p:nvPr/>
        </p:nvGrpSpPr>
        <p:grpSpPr>
          <a:xfrm>
            <a:off x="4133850" y="1619250"/>
            <a:ext cx="3962400" cy="3619500"/>
            <a:chOff x="4133850" y="1619250"/>
            <a:chExt cx="3962400" cy="3619500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0F370332-1A8E-4720-84B7-DFDADD665A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248150" y="1619250"/>
              <a:ext cx="3848100" cy="361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3A0BDBA-8BA4-409A-A99B-A28243F4BD0E}"/>
                </a:ext>
              </a:extLst>
            </p:cNvPr>
            <p:cNvSpPr/>
            <p:nvPr/>
          </p:nvSpPr>
          <p:spPr>
            <a:xfrm>
              <a:off x="4166278" y="1619250"/>
              <a:ext cx="318963" cy="306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12" name="개체 11">
              <a:extLst>
                <a:ext uri="{FF2B5EF4-FFF2-40B4-BE49-F238E27FC236}">
                  <a16:creationId xmlns:a16="http://schemas.microsoft.com/office/drawing/2014/main" id="{017D964D-A359-48C6-9C7B-FB63EFE9D6C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65512081"/>
                </p:ext>
              </p:extLst>
            </p:nvPr>
          </p:nvGraphicFramePr>
          <p:xfrm>
            <a:off x="4133850" y="1690370"/>
            <a:ext cx="334963" cy="315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39" name="Equation" r:id="rId6" imgW="177480" imgH="164880" progId="Equation.DSMT4">
                    <p:embed/>
                  </p:oleObj>
                </mc:Choice>
                <mc:Fallback>
                  <p:oleObj name="Equation" r:id="rId6" imgW="177480" imgH="164880" progId="Equation.DSMT4">
                    <p:embed/>
                    <p:pic>
                      <p:nvPicPr>
                        <p:cNvPr id="20" name="개체 19">
                          <a:extLst>
                            <a:ext uri="{FF2B5EF4-FFF2-40B4-BE49-F238E27FC236}">
                              <a16:creationId xmlns:a16="http://schemas.microsoft.com/office/drawing/2014/main" id="{EC9A9EE4-448A-4C69-B706-09C3D1EEC2C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3850" y="1690370"/>
                          <a:ext cx="334963" cy="315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6C6F10-8DF8-4634-B048-DD052E9B008E}"/>
              </a:ext>
            </a:extLst>
          </p:cNvPr>
          <p:cNvGrpSpPr/>
          <p:nvPr/>
        </p:nvGrpSpPr>
        <p:grpSpPr>
          <a:xfrm>
            <a:off x="747654" y="1458212"/>
            <a:ext cx="3409950" cy="3685288"/>
            <a:chOff x="747654" y="1458212"/>
            <a:chExt cx="3409950" cy="3685288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6340968-545C-4EC9-88AB-2943D1C25E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47654" y="1458212"/>
              <a:ext cx="3409950" cy="3685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9A2E808-F00E-4C64-9014-E649C2F1758E}"/>
                </a:ext>
              </a:extLst>
            </p:cNvPr>
            <p:cNvSpPr/>
            <p:nvPr/>
          </p:nvSpPr>
          <p:spPr>
            <a:xfrm>
              <a:off x="1371600" y="4219227"/>
              <a:ext cx="289966" cy="306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13" name="개체 12">
              <a:extLst>
                <a:ext uri="{FF2B5EF4-FFF2-40B4-BE49-F238E27FC236}">
                  <a16:creationId xmlns:a16="http://schemas.microsoft.com/office/drawing/2014/main" id="{465D63E9-555F-478B-81E9-C667D08D11A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475774"/>
                </p:ext>
              </p:extLst>
            </p:nvPr>
          </p:nvGraphicFramePr>
          <p:xfrm>
            <a:off x="1375239" y="4155085"/>
            <a:ext cx="334963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40" name="Equation" r:id="rId9" imgW="177480" imgH="228600" progId="Equation.DSMT4">
                    <p:embed/>
                  </p:oleObj>
                </mc:Choice>
                <mc:Fallback>
                  <p:oleObj name="Equation" r:id="rId9" imgW="177480" imgH="228600" progId="Equation.DSMT4">
                    <p:embed/>
                    <p:pic>
                      <p:nvPicPr>
                        <p:cNvPr id="21" name="개체 20">
                          <a:extLst>
                            <a:ext uri="{FF2B5EF4-FFF2-40B4-BE49-F238E27FC236}">
                              <a16:creationId xmlns:a16="http://schemas.microsoft.com/office/drawing/2014/main" id="{A2E1EEB7-E2C1-4180-9F24-14162A5635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5239" y="4155085"/>
                          <a:ext cx="334963" cy="434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9222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78121" y="1052738"/>
            <a:ext cx="748883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W01. </a:t>
            </a:r>
            <a:r>
              <a:rPr lang="ko-KR" altLang="en-US" dirty="0"/>
              <a:t>열역학 입문</a:t>
            </a:r>
            <a:r>
              <a:rPr lang="en-US" altLang="ko-KR" dirty="0"/>
              <a:t>; </a:t>
            </a: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에너지</a:t>
            </a:r>
            <a:r>
              <a:rPr lang="en-US" altLang="ko-KR" dirty="0"/>
              <a:t>, </a:t>
            </a:r>
            <a:r>
              <a:rPr lang="ko-KR" altLang="en-US" dirty="0"/>
              <a:t>효율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W02. </a:t>
            </a:r>
            <a:r>
              <a:rPr lang="ko-KR" altLang="en-US" dirty="0"/>
              <a:t>미시적 및 거시적 기술</a:t>
            </a:r>
            <a:r>
              <a:rPr lang="en-US" altLang="ko-KR" dirty="0"/>
              <a:t>, </a:t>
            </a:r>
            <a:r>
              <a:rPr lang="ko-KR" altLang="en-US" dirty="0"/>
              <a:t>차원과 단위</a:t>
            </a:r>
            <a:r>
              <a:rPr lang="en-US" altLang="ko-KR" dirty="0"/>
              <a:t>(</a:t>
            </a:r>
            <a:r>
              <a:rPr lang="ko-KR" altLang="en-US" dirty="0"/>
              <a:t>과제 </a:t>
            </a:r>
            <a:r>
              <a:rPr lang="en-US" altLang="ko-KR" dirty="0"/>
              <a:t>1)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W03. </a:t>
            </a:r>
            <a:r>
              <a:rPr lang="ko-KR" altLang="en-US" dirty="0"/>
              <a:t>기본적인 개념들</a:t>
            </a:r>
            <a:r>
              <a:rPr lang="en-US" altLang="ko-KR" dirty="0"/>
              <a:t>, </a:t>
            </a:r>
            <a:r>
              <a:rPr lang="ko-KR" altLang="en-US" dirty="0"/>
              <a:t>상태</a:t>
            </a:r>
            <a:r>
              <a:rPr lang="en-US" altLang="ko-KR" dirty="0"/>
              <a:t>, </a:t>
            </a:r>
            <a:r>
              <a:rPr lang="ko-KR" altLang="en-US" dirty="0"/>
              <a:t>성질</a:t>
            </a:r>
            <a:r>
              <a:rPr lang="en-US" altLang="ko-KR" dirty="0"/>
              <a:t>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W04. </a:t>
            </a:r>
            <a:r>
              <a:rPr lang="ko-KR" altLang="en-US" dirty="0"/>
              <a:t>상태의 기술에 대한 가정</a:t>
            </a:r>
            <a:r>
              <a:rPr lang="en-US" altLang="ko-KR" dirty="0"/>
              <a:t>, </a:t>
            </a:r>
            <a:r>
              <a:rPr lang="ko-KR" altLang="en-US" dirty="0"/>
              <a:t>열역학 제</a:t>
            </a:r>
            <a:r>
              <a:rPr lang="en-US" altLang="ko-KR" dirty="0"/>
              <a:t>0 </a:t>
            </a:r>
            <a:r>
              <a:rPr lang="ko-KR" altLang="en-US" dirty="0"/>
              <a:t>법칙</a:t>
            </a:r>
            <a:r>
              <a:rPr lang="en-US" altLang="ko-KR" dirty="0"/>
              <a:t>(</a:t>
            </a:r>
            <a:r>
              <a:rPr lang="ko-KR" altLang="en-US" dirty="0"/>
              <a:t>과제 </a:t>
            </a:r>
            <a:r>
              <a:rPr lang="en-US" altLang="ko-KR" dirty="0"/>
              <a:t>2)</a:t>
            </a:r>
            <a:endParaRPr lang="ko-KR" altLang="en-US" dirty="0"/>
          </a:p>
          <a:p>
            <a:r>
              <a:rPr lang="en-US" altLang="ko-KR" dirty="0">
                <a:solidFill>
                  <a:srgbClr val="FF0000"/>
                </a:solidFill>
              </a:rPr>
              <a:t>W05.</a:t>
            </a:r>
            <a:r>
              <a:rPr lang="en-US" altLang="ko-KR" dirty="0"/>
              <a:t> </a:t>
            </a:r>
            <a:r>
              <a:rPr lang="ko-KR" altLang="en-US" dirty="0"/>
              <a:t>열역학 제</a:t>
            </a:r>
            <a:r>
              <a:rPr lang="en-US" altLang="ko-KR" dirty="0"/>
              <a:t>1 </a:t>
            </a:r>
            <a:r>
              <a:rPr lang="ko-KR" altLang="en-US" dirty="0"/>
              <a:t>법칙</a:t>
            </a:r>
            <a:r>
              <a:rPr lang="en-US" altLang="ko-KR" dirty="0"/>
              <a:t>; </a:t>
            </a:r>
            <a:r>
              <a:rPr lang="ko-KR" altLang="en-US" dirty="0"/>
              <a:t>에너지 보존 법칙</a:t>
            </a:r>
            <a:r>
              <a:rPr lang="en-US" altLang="ko-KR" dirty="0"/>
              <a:t>(</a:t>
            </a:r>
            <a:r>
              <a:rPr lang="ko-KR" altLang="en-US" dirty="0"/>
              <a:t>과제</a:t>
            </a:r>
            <a:r>
              <a:rPr lang="en-US" altLang="ko-KR" dirty="0"/>
              <a:t>3)</a:t>
            </a:r>
            <a:endParaRPr lang="ko-KR" altLang="en-US" dirty="0"/>
          </a:p>
          <a:p>
            <a:r>
              <a:rPr lang="en-US" altLang="ko-KR" dirty="0">
                <a:solidFill>
                  <a:srgbClr val="FF0000"/>
                </a:solidFill>
              </a:rPr>
              <a:t>W06. </a:t>
            </a:r>
            <a:r>
              <a:rPr lang="ko-KR" altLang="en-US" dirty="0"/>
              <a:t>순수 물질의 성질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W07. </a:t>
            </a:r>
            <a:r>
              <a:rPr lang="ko-KR" altLang="en-US" dirty="0"/>
              <a:t>상태 평면과 포화 상태</a:t>
            </a:r>
            <a:r>
              <a:rPr lang="en-US" altLang="ko-KR" dirty="0"/>
              <a:t>(</a:t>
            </a:r>
            <a:r>
              <a:rPr lang="ko-KR" altLang="en-US" dirty="0"/>
              <a:t>과제 </a:t>
            </a:r>
            <a:r>
              <a:rPr lang="en-US" altLang="ko-KR" dirty="0"/>
              <a:t>4)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W08. </a:t>
            </a:r>
            <a:r>
              <a:rPr lang="ko-KR" altLang="en-US" dirty="0"/>
              <a:t>닫힌 계의 에너지 해석</a:t>
            </a:r>
            <a:r>
              <a:rPr lang="en-US" altLang="ko-KR" dirty="0"/>
              <a:t>(</a:t>
            </a:r>
            <a:r>
              <a:rPr lang="ko-KR" altLang="en-US" dirty="0"/>
              <a:t>과제 </a:t>
            </a:r>
            <a:r>
              <a:rPr lang="en-US" altLang="ko-KR" dirty="0"/>
              <a:t>5)</a:t>
            </a:r>
            <a:endParaRPr lang="ko-KR" altLang="en-US" dirty="0"/>
          </a:p>
          <a:p>
            <a:r>
              <a:rPr lang="en-US" altLang="ko-KR" dirty="0">
                <a:solidFill>
                  <a:srgbClr val="FF0000"/>
                </a:solidFill>
              </a:rPr>
              <a:t>W09.</a:t>
            </a:r>
            <a:r>
              <a:rPr lang="en-US" altLang="ko-KR" dirty="0"/>
              <a:t> </a:t>
            </a:r>
            <a:r>
              <a:rPr lang="ko-KR" altLang="en-US" dirty="0"/>
              <a:t>유동이 있는 계의 에너지 해석</a:t>
            </a:r>
            <a:r>
              <a:rPr lang="en-US" altLang="ko-KR" dirty="0"/>
              <a:t>(</a:t>
            </a:r>
            <a:r>
              <a:rPr lang="ko-KR" altLang="en-US" dirty="0"/>
              <a:t>과제 </a:t>
            </a:r>
            <a:r>
              <a:rPr lang="en-US" altLang="ko-KR" dirty="0"/>
              <a:t>6)</a:t>
            </a:r>
            <a:endParaRPr lang="ko-KR" altLang="en-US" dirty="0"/>
          </a:p>
          <a:p>
            <a:r>
              <a:rPr lang="en-US" altLang="ko-KR" dirty="0">
                <a:solidFill>
                  <a:srgbClr val="FF0000"/>
                </a:solidFill>
              </a:rPr>
              <a:t>W10.</a:t>
            </a:r>
            <a:r>
              <a:rPr lang="ko-KR" altLang="en-US" dirty="0"/>
              <a:t> 열역학 제</a:t>
            </a:r>
            <a:r>
              <a:rPr lang="en-US" altLang="ko-KR" dirty="0"/>
              <a:t>2 </a:t>
            </a:r>
            <a:r>
              <a:rPr lang="ko-KR" altLang="en-US" dirty="0"/>
              <a:t>법칙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W11. </a:t>
            </a:r>
            <a:r>
              <a:rPr lang="ko-KR" altLang="en-US" dirty="0"/>
              <a:t>엔트로피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Carnot </a:t>
            </a:r>
            <a:r>
              <a:rPr lang="ko-KR" altLang="en-US" dirty="0"/>
              <a:t>사이클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W12. </a:t>
            </a:r>
            <a:r>
              <a:rPr lang="ko-KR" altLang="en-US" dirty="0"/>
              <a:t>이상기체의 엔트로피 변화</a:t>
            </a:r>
            <a:r>
              <a:rPr lang="en-US" altLang="ko-KR" dirty="0"/>
              <a:t>(</a:t>
            </a:r>
            <a:r>
              <a:rPr lang="ko-KR" altLang="en-US" dirty="0"/>
              <a:t>과제 </a:t>
            </a:r>
            <a:r>
              <a:rPr lang="en-US" altLang="ko-KR" dirty="0"/>
              <a:t>7)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W13.</a:t>
            </a:r>
            <a:r>
              <a:rPr lang="en-US" altLang="ko-KR" dirty="0"/>
              <a:t> Otto </a:t>
            </a:r>
            <a:r>
              <a:rPr lang="ko-KR" altLang="en-US" dirty="0"/>
              <a:t>사이클</a:t>
            </a:r>
            <a:r>
              <a:rPr lang="en-US" altLang="ko-KR" dirty="0"/>
              <a:t>, </a:t>
            </a:r>
            <a:r>
              <a:rPr lang="ko-KR" altLang="en-US" dirty="0"/>
              <a:t>디젤 사이클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W14. </a:t>
            </a:r>
            <a:r>
              <a:rPr lang="en-US" altLang="ko-KR" dirty="0"/>
              <a:t>Rankine </a:t>
            </a:r>
            <a:r>
              <a:rPr lang="ko-KR" altLang="en-US" dirty="0"/>
              <a:t>사이클</a:t>
            </a:r>
            <a:r>
              <a:rPr lang="en-US" altLang="ko-KR" dirty="0"/>
              <a:t>(</a:t>
            </a:r>
            <a:r>
              <a:rPr lang="ko-KR" altLang="en-US" dirty="0"/>
              <a:t>과제 </a:t>
            </a:r>
            <a:r>
              <a:rPr lang="en-US" altLang="ko-KR" dirty="0"/>
              <a:t>8)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W15. </a:t>
            </a:r>
            <a:r>
              <a:rPr lang="ko-KR" altLang="en-US" dirty="0"/>
              <a:t>냉동 사이클과 열 펌프</a:t>
            </a:r>
          </a:p>
        </p:txBody>
      </p:sp>
    </p:spTree>
    <p:extLst>
      <p:ext uri="{BB962C8B-B14F-4D97-AF65-F5344CB8AC3E}">
        <p14:creationId xmlns:p14="http://schemas.microsoft.com/office/powerpoint/2010/main" val="1775674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systems-2f</a:t>
            </a: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785057"/>
              </p:ext>
            </p:extLst>
          </p:nvPr>
        </p:nvGraphicFramePr>
        <p:xfrm>
          <a:off x="967740" y="1268095"/>
          <a:ext cx="6497638" cy="438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5" name="Equation" r:id="rId3" imgW="3949560" imgH="2666880" progId="Equation.DSMT4">
                  <p:embed/>
                </p:oleObj>
              </mc:Choice>
              <mc:Fallback>
                <p:oleObj name="Equation" r:id="rId3" imgW="3949560" imgH="2666880" progId="Equation.DSMT4">
                  <p:embed/>
                  <p:pic>
                    <p:nvPicPr>
                      <p:cNvPr id="7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740" y="1268095"/>
                        <a:ext cx="6497638" cy="438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2973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systems-2g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998EF8-5925-41D0-B085-25656F35FCA6}"/>
              </a:ext>
            </a:extLst>
          </p:cNvPr>
          <p:cNvGrpSpPr/>
          <p:nvPr/>
        </p:nvGrpSpPr>
        <p:grpSpPr>
          <a:xfrm>
            <a:off x="2707005" y="1392714"/>
            <a:ext cx="3747410" cy="4207986"/>
            <a:chOff x="2707005" y="1392714"/>
            <a:chExt cx="3747410" cy="4207986"/>
          </a:xfrm>
        </p:grpSpPr>
        <p:pic>
          <p:nvPicPr>
            <p:cNvPr id="7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7005" y="1392714"/>
              <a:ext cx="3747410" cy="4207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CF5213-1709-486E-8A0D-5B6B5492AFC2}"/>
                </a:ext>
              </a:extLst>
            </p:cNvPr>
            <p:cNvSpPr/>
            <p:nvPr/>
          </p:nvSpPr>
          <p:spPr>
            <a:xfrm>
              <a:off x="3608259" y="1909446"/>
              <a:ext cx="289966" cy="209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aphicFrame>
          <p:nvGraphicFramePr>
            <p:cNvPr id="16" name="개체 15">
              <a:extLst>
                <a:ext uri="{FF2B5EF4-FFF2-40B4-BE49-F238E27FC236}">
                  <a16:creationId xmlns:a16="http://schemas.microsoft.com/office/drawing/2014/main" id="{19A54987-1C88-4CEC-84C4-C9728B2D337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3400319"/>
                </p:ext>
              </p:extLst>
            </p:nvPr>
          </p:nvGraphicFramePr>
          <p:xfrm>
            <a:off x="3679926" y="1913927"/>
            <a:ext cx="238070" cy="260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39" name="Equation" r:id="rId4" imgW="152280" imgH="164880" progId="Equation.DSMT4">
                    <p:embed/>
                  </p:oleObj>
                </mc:Choice>
                <mc:Fallback>
                  <p:oleObj name="Equation" r:id="rId4" imgW="152280" imgH="164880" progId="Equation.DSMT4">
                    <p:embed/>
                    <p:pic>
                      <p:nvPicPr>
                        <p:cNvPr id="4" name="개체 3">
                          <a:extLst>
                            <a:ext uri="{FF2B5EF4-FFF2-40B4-BE49-F238E27FC236}">
                              <a16:creationId xmlns:a16="http://schemas.microsoft.com/office/drawing/2014/main" id="{ADD6964C-FC1D-4A29-ADA1-C252F03C207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9926" y="1913927"/>
                          <a:ext cx="238070" cy="260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56170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977" y="493395"/>
            <a:ext cx="8358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Ch.5 Energy analysis of closed systems-2</a:t>
            </a:r>
          </a:p>
          <a:p>
            <a:endParaRPr lang="en-US" altLang="ko-KR" dirty="0"/>
          </a:p>
          <a:p>
            <a:r>
              <a:rPr lang="en-US" altLang="ko-KR" dirty="0"/>
              <a:t>5-2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Energy balance for closed systems </a:t>
            </a:r>
            <a:r>
              <a:rPr lang="en-US" altLang="ko-KR" dirty="0">
                <a:solidFill>
                  <a:srgbClr val="FF0000"/>
                </a:solidFill>
              </a:rPr>
              <a:t>                       </a:t>
            </a:r>
            <a:endParaRPr lang="en-US" altLang="ko-KR" dirty="0"/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978312"/>
              </p:ext>
            </p:extLst>
          </p:nvPr>
        </p:nvGraphicFramePr>
        <p:xfrm>
          <a:off x="612227" y="1694488"/>
          <a:ext cx="6267450" cy="146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8" name="Equation" r:id="rId3" imgW="3809880" imgH="888840" progId="Equation.DSMT4">
                  <p:embed/>
                </p:oleObj>
              </mc:Choice>
              <mc:Fallback>
                <p:oleObj name="Equation" r:id="rId3" imgW="3809880" imgH="888840" progId="Equation.DSMT4">
                  <p:embed/>
                  <p:pic>
                    <p:nvPicPr>
                      <p:cNvPr id="7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227" y="1694488"/>
                        <a:ext cx="6267450" cy="1462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9BAAD9E9-9C9A-4BE3-BAC3-FE8E81987D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076828"/>
              </p:ext>
            </p:extLst>
          </p:nvPr>
        </p:nvGraphicFramePr>
        <p:xfrm>
          <a:off x="544513" y="3433763"/>
          <a:ext cx="6246812" cy="263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9" name="Equation" r:id="rId5" imgW="3797280" imgH="1600200" progId="Equation.DSMT4">
                  <p:embed/>
                </p:oleObj>
              </mc:Choice>
              <mc:Fallback>
                <p:oleObj name="Equation" r:id="rId5" imgW="3797280" imgH="1600200" progId="Equation.DSMT4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9BAAD9E9-9C9A-4BE3-BAC3-FE8E81987D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3" y="3433763"/>
                        <a:ext cx="6246812" cy="2632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2714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DCFDAA4-0900-40EE-AFAE-E8D7CDD746D3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systems-2h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ED7FABF5-E81A-4C5E-8DE6-83A00F766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1038" y="2005956"/>
            <a:ext cx="3514879" cy="329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2DCF124-FD3D-49CD-A033-111A6DD20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13041" y="1600200"/>
            <a:ext cx="3440243" cy="370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05920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977" y="493395"/>
            <a:ext cx="835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Ch.5 Energy analysis of closed systems-3</a:t>
            </a:r>
            <a:r>
              <a:rPr lang="en-US" altLang="ko-KR" dirty="0">
                <a:solidFill>
                  <a:srgbClr val="FF0000"/>
                </a:solidFill>
              </a:rPr>
              <a:t>          </a:t>
            </a:r>
            <a:endParaRPr lang="en-US" altLang="ko-KR" dirty="0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9BAAD9E9-9C9A-4BE3-BAC3-FE8E81987D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777487"/>
              </p:ext>
            </p:extLst>
          </p:nvPr>
        </p:nvGraphicFramePr>
        <p:xfrm>
          <a:off x="570230" y="1268095"/>
          <a:ext cx="6705600" cy="342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2" name="Equation" r:id="rId3" imgW="4076640" imgH="2082600" progId="Equation.DSMT4">
                  <p:embed/>
                </p:oleObj>
              </mc:Choice>
              <mc:Fallback>
                <p:oleObj name="Equation" r:id="rId3" imgW="4076640" imgH="2082600" progId="Equation.DSMT4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9BAAD9E9-9C9A-4BE3-BAC3-FE8E81987D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" y="1268095"/>
                        <a:ext cx="6705600" cy="3424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143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777733"/>
              </p:ext>
            </p:extLst>
          </p:nvPr>
        </p:nvGraphicFramePr>
        <p:xfrm>
          <a:off x="850858" y="5081116"/>
          <a:ext cx="3300413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Equation" r:id="rId3" imgW="1981080" imgH="431640" progId="Equation.DSMT4">
                  <p:embed/>
                </p:oleObj>
              </mc:Choice>
              <mc:Fallback>
                <p:oleObj name="Equation" r:id="rId3" imgW="1981080" imgH="431640" progId="Equation.DSMT4">
                  <p:embed/>
                  <p:pic>
                    <p:nvPicPr>
                      <p:cNvPr id="2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858" y="5081116"/>
                        <a:ext cx="3300413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009928"/>
              </p:ext>
            </p:extLst>
          </p:nvPr>
        </p:nvGraphicFramePr>
        <p:xfrm>
          <a:off x="5054642" y="5634739"/>
          <a:ext cx="32385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Equation" r:id="rId5" imgW="1942920" imgH="241200" progId="Equation.DSMT4">
                  <p:embed/>
                </p:oleObj>
              </mc:Choice>
              <mc:Fallback>
                <p:oleObj name="Equation" r:id="rId5" imgW="1942920" imgH="241200" progId="Equation.DSMT4">
                  <p:embed/>
                  <p:pic>
                    <p:nvPicPr>
                      <p:cNvPr id="5" name="개체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4642" y="5634739"/>
                        <a:ext cx="323850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920949C-AC44-4C75-98A8-B5A464B4A8EE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systems-3a</a:t>
            </a: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B990D1B7-EBA7-40F3-BA15-8D70A3A0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89585" y="1254213"/>
            <a:ext cx="3568615" cy="4189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78DF6CC-4649-4717-B8DE-EF200DA31F54}"/>
              </a:ext>
            </a:extLst>
          </p:cNvPr>
          <p:cNvGrpSpPr/>
          <p:nvPr/>
        </p:nvGrpSpPr>
        <p:grpSpPr>
          <a:xfrm>
            <a:off x="953651" y="1781766"/>
            <a:ext cx="3356085" cy="3155993"/>
            <a:chOff x="953651" y="1781766"/>
            <a:chExt cx="3356085" cy="3155993"/>
          </a:xfrm>
        </p:grpSpPr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2EE677B9-6B71-49EC-9D20-D941B945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953651" y="1781766"/>
              <a:ext cx="3356085" cy="3155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0938DEE-6FBE-4955-A5B8-53F7930C93DD}"/>
                </a:ext>
              </a:extLst>
            </p:cNvPr>
            <p:cNvSpPr/>
            <p:nvPr/>
          </p:nvSpPr>
          <p:spPr>
            <a:xfrm>
              <a:off x="2746231" y="3081067"/>
              <a:ext cx="198050" cy="306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18" name="개체 17">
              <a:extLst>
                <a:ext uri="{FF2B5EF4-FFF2-40B4-BE49-F238E27FC236}">
                  <a16:creationId xmlns:a16="http://schemas.microsoft.com/office/drawing/2014/main" id="{35D470FE-D47D-4630-819E-245B55F5DAE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80710897"/>
                </p:ext>
              </p:extLst>
            </p:nvPr>
          </p:nvGraphicFramePr>
          <p:xfrm>
            <a:off x="2701223" y="3113928"/>
            <a:ext cx="288065" cy="3150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1" name="Equation" r:id="rId9" imgW="152280" imgH="164880" progId="Equation.DSMT4">
                    <p:embed/>
                  </p:oleObj>
                </mc:Choice>
                <mc:Fallback>
                  <p:oleObj name="Equation" r:id="rId9" imgW="152280" imgH="164880" progId="Equation.DSMT4">
                    <p:embed/>
                    <p:pic>
                      <p:nvPicPr>
                        <p:cNvPr id="15" name="개체 14">
                          <a:extLst>
                            <a:ext uri="{FF2B5EF4-FFF2-40B4-BE49-F238E27FC236}">
                              <a16:creationId xmlns:a16="http://schemas.microsoft.com/office/drawing/2014/main" id="{1B1EE70D-31A4-4304-B282-EF1DB41AD3E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1223" y="3113928"/>
                          <a:ext cx="288065" cy="3150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715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920949C-AC44-4C75-98A8-B5A464B4A8EE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systems-3b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1AFA59A-FB8F-4278-857C-A6431217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4570" y="1489710"/>
            <a:ext cx="4626394" cy="4008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22815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596" y="500044"/>
            <a:ext cx="835824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Ch.5 Energy analysis of closed systems-4</a:t>
            </a:r>
          </a:p>
          <a:p>
            <a:endParaRPr lang="en-US" altLang="ko-KR" dirty="0"/>
          </a:p>
          <a:p>
            <a:r>
              <a:rPr lang="en-US" altLang="ko-KR" dirty="0"/>
              <a:t>5-4 Internal energy, enthalpy, and specific heats of ideal gases</a:t>
            </a:r>
          </a:p>
          <a:p>
            <a:r>
              <a:rPr lang="en-US" altLang="ko-KR" dirty="0"/>
              <a:t>- Joule(1843) showed, and as we have seen that, for ideal gases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 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    </a:t>
            </a:r>
            <a:r>
              <a:rPr lang="en-US" altLang="ko-KR" dirty="0">
                <a:solidFill>
                  <a:srgbClr val="FF0000"/>
                </a:solidFill>
              </a:rPr>
              <a:t>                        </a:t>
            </a:r>
            <a:endParaRPr lang="en-US" altLang="ko-KR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                              </a:t>
            </a:r>
            <a:r>
              <a:rPr lang="en-US" altLang="ko-KR" dirty="0">
                <a:solidFill>
                  <a:srgbClr val="FF0000"/>
                </a:solidFill>
              </a:rPr>
              <a:t>                      </a:t>
            </a: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144477"/>
              </p:ext>
            </p:extLst>
          </p:nvPr>
        </p:nvGraphicFramePr>
        <p:xfrm>
          <a:off x="528639" y="2000242"/>
          <a:ext cx="8086725" cy="392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9" name="Equation" r:id="rId4" imgW="4914720" imgH="2387520" progId="Equation.DSMT4">
                  <p:embed/>
                </p:oleObj>
              </mc:Choice>
              <mc:Fallback>
                <p:oleObj name="Equation" r:id="rId4" imgW="4914720" imgH="2387520" progId="Equation.DSMT4">
                  <p:embed/>
                  <p:pic>
                    <p:nvPicPr>
                      <p:cNvPr id="7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9" y="2000242"/>
                        <a:ext cx="8086725" cy="3927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/>
        </p:nvSpPr>
        <p:spPr>
          <a:xfrm>
            <a:off x="483241" y="6000768"/>
            <a:ext cx="1611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Ex. 5-7, 8, 9, 10</a:t>
            </a:r>
            <a:endParaRPr lang="en-US" dirty="0"/>
          </a:p>
        </p:txBody>
      </p:sp>
      <p:graphicFrame>
        <p:nvGraphicFramePr>
          <p:cNvPr id="491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329506"/>
              </p:ext>
            </p:extLst>
          </p:nvPr>
        </p:nvGraphicFramePr>
        <p:xfrm>
          <a:off x="2982111" y="1625182"/>
          <a:ext cx="893762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0" name="Equation" r:id="rId6" imgW="583920" imgH="203040" progId="Equation.DSMT4">
                  <p:embed/>
                </p:oleObj>
              </mc:Choice>
              <mc:Fallback>
                <p:oleObj name="Equation" r:id="rId6" imgW="583920" imgH="203040" progId="Equation.DSMT4">
                  <p:embed/>
                  <p:pic>
                    <p:nvPicPr>
                      <p:cNvPr id="491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2111" y="1625182"/>
                        <a:ext cx="893762" cy="312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5350058" y="1599749"/>
            <a:ext cx="132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Fig. 5-22, 23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96845" y="3769671"/>
            <a:ext cx="2619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Fig. 5-24; Table A-2b, A-2c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79268" y="1658357"/>
            <a:ext cx="1500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50"/>
                </a:solidFill>
              </a:rPr>
              <a:t>Joule’s experiment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00958" y="4139005"/>
            <a:ext cx="128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Approximation</a:t>
            </a:r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/>
          </p:nvPr>
        </p:nvGraphicFramePr>
        <p:xfrm>
          <a:off x="5864244" y="4437112"/>
          <a:ext cx="2844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1" name="Equation" r:id="rId8" imgW="2844720" imgH="241200" progId="Equation.DSMT4">
                  <p:embed/>
                </p:oleObj>
              </mc:Choice>
              <mc:Fallback>
                <p:oleObj name="Equation" r:id="rId8" imgW="2844720" imgH="241200" progId="Equation.DSMT4">
                  <p:embed/>
                  <p:pic>
                    <p:nvPicPr>
                      <p:cNvPr id="13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4244" y="4437112"/>
                        <a:ext cx="2844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직사각형 14"/>
          <p:cNvSpPr/>
          <p:nvPr/>
        </p:nvSpPr>
        <p:spPr>
          <a:xfrm>
            <a:off x="6014663" y="5140355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Fig. 5-26, 27, 28, 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95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26613"/>
              </p:ext>
            </p:extLst>
          </p:nvPr>
        </p:nvGraphicFramePr>
        <p:xfrm>
          <a:off x="5349046" y="5162027"/>
          <a:ext cx="25812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name="Equation" r:id="rId3" imgW="1549080" imgH="203040" progId="Equation.DSMT4">
                  <p:embed/>
                </p:oleObj>
              </mc:Choice>
              <mc:Fallback>
                <p:oleObj name="Equation" r:id="rId3" imgW="1549080" imgH="203040" progId="Equation.DSMT4">
                  <p:embed/>
                  <p:pic>
                    <p:nvPicPr>
                      <p:cNvPr id="5" name="개체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046" y="5162027"/>
                        <a:ext cx="25812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E1B1D596-ACC7-4BBD-91EE-35E32A8BC1F1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systems-4a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EA4306-5BA6-44F7-9167-0AC7D9CD2F57}"/>
              </a:ext>
            </a:extLst>
          </p:cNvPr>
          <p:cNvGrpSpPr/>
          <p:nvPr/>
        </p:nvGrpSpPr>
        <p:grpSpPr>
          <a:xfrm>
            <a:off x="548640" y="1183455"/>
            <a:ext cx="3737610" cy="4350497"/>
            <a:chOff x="548640" y="1183455"/>
            <a:chExt cx="3737610" cy="435049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A16241E-F4EB-4BBE-A14C-3AF6321DF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48640" y="1183455"/>
              <a:ext cx="3737610" cy="4350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9857790"/>
                </p:ext>
              </p:extLst>
            </p:nvPr>
          </p:nvGraphicFramePr>
          <p:xfrm>
            <a:off x="2874010" y="5162027"/>
            <a:ext cx="763588" cy="371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5" name="Equation" r:id="rId6" imgW="457200" imgH="203040" progId="Equation.DSMT4">
                    <p:embed/>
                  </p:oleObj>
                </mc:Choice>
                <mc:Fallback>
                  <p:oleObj name="Equation" r:id="rId6" imgW="457200" imgH="203040" progId="Equation.DSMT4">
                    <p:embed/>
                    <p:pic>
                      <p:nvPicPr>
                        <p:cNvPr id="2" name="개체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4010" y="5162027"/>
                          <a:ext cx="763588" cy="371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5929B21-E20D-4D15-BC01-401773EC9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256461" y="2055424"/>
            <a:ext cx="2766447" cy="274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9520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596" y="500044"/>
            <a:ext cx="835824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Ch.5 Energy analysis of closed systems-4</a:t>
            </a:r>
          </a:p>
          <a:p>
            <a:endParaRPr lang="en-US" altLang="ko-KR" dirty="0"/>
          </a:p>
          <a:p>
            <a:r>
              <a:rPr lang="en-US" altLang="ko-KR" dirty="0"/>
              <a:t>5-4 Internal energy, enthalpy, and specific heats of ideal gases</a:t>
            </a:r>
          </a:p>
          <a:p>
            <a:r>
              <a:rPr lang="en-US" altLang="ko-KR" dirty="0"/>
              <a:t>- Joule(1843) showed, and as we have seen that, for ideal gases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 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    </a:t>
            </a:r>
            <a:r>
              <a:rPr lang="en-US" altLang="ko-KR" dirty="0">
                <a:solidFill>
                  <a:srgbClr val="FF0000"/>
                </a:solidFill>
              </a:rPr>
              <a:t>                        </a:t>
            </a:r>
            <a:endParaRPr lang="en-US" altLang="ko-KR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                              </a:t>
            </a:r>
            <a:r>
              <a:rPr lang="en-US" altLang="ko-KR" dirty="0">
                <a:solidFill>
                  <a:srgbClr val="FF0000"/>
                </a:solidFill>
              </a:rPr>
              <a:t>                      </a:t>
            </a: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7309497"/>
              </p:ext>
            </p:extLst>
          </p:nvPr>
        </p:nvGraphicFramePr>
        <p:xfrm>
          <a:off x="528639" y="2000242"/>
          <a:ext cx="8086725" cy="392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5" name="Equation" r:id="rId4" imgW="4914720" imgH="2387520" progId="Equation.DSMT4">
                  <p:embed/>
                </p:oleObj>
              </mc:Choice>
              <mc:Fallback>
                <p:oleObj name="Equation" r:id="rId4" imgW="4914720" imgH="2387520" progId="Equation.DSMT4">
                  <p:embed/>
                  <p:pic>
                    <p:nvPicPr>
                      <p:cNvPr id="7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9" y="2000242"/>
                        <a:ext cx="8086725" cy="3927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/>
        </p:nvSpPr>
        <p:spPr>
          <a:xfrm>
            <a:off x="483241" y="6000768"/>
            <a:ext cx="1611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Ex. 5-7, 8, 9, 10</a:t>
            </a:r>
            <a:endParaRPr lang="en-US" dirty="0"/>
          </a:p>
        </p:txBody>
      </p:sp>
      <p:graphicFrame>
        <p:nvGraphicFramePr>
          <p:cNvPr id="49156" name="Object 4"/>
          <p:cNvGraphicFramePr>
            <a:graphicFrameLocks noChangeAspect="1"/>
          </p:cNvGraphicFramePr>
          <p:nvPr/>
        </p:nvGraphicFramePr>
        <p:xfrm>
          <a:off x="2982111" y="1625182"/>
          <a:ext cx="893762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6" name="Equation" r:id="rId6" imgW="583920" imgH="203040" progId="Equation.DSMT4">
                  <p:embed/>
                </p:oleObj>
              </mc:Choice>
              <mc:Fallback>
                <p:oleObj name="Equation" r:id="rId6" imgW="583920" imgH="203040" progId="Equation.DSMT4">
                  <p:embed/>
                  <p:pic>
                    <p:nvPicPr>
                      <p:cNvPr id="491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2111" y="1625182"/>
                        <a:ext cx="893762" cy="312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5350058" y="1599749"/>
            <a:ext cx="132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Fig. 5-22, 23</a:t>
            </a:r>
            <a:endParaRPr 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796845" y="3769671"/>
            <a:ext cx="2619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Fig. 5-24; Table A-2b, A-2c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79268" y="1658357"/>
            <a:ext cx="1500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50"/>
                </a:solidFill>
              </a:rPr>
              <a:t>Joule’s experiment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00958" y="4139005"/>
            <a:ext cx="128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Approximation</a:t>
            </a:r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/>
          </p:nvPr>
        </p:nvGraphicFramePr>
        <p:xfrm>
          <a:off x="5864244" y="4437112"/>
          <a:ext cx="2844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7" name="Equation" r:id="rId8" imgW="2844720" imgH="241200" progId="Equation.DSMT4">
                  <p:embed/>
                </p:oleObj>
              </mc:Choice>
              <mc:Fallback>
                <p:oleObj name="Equation" r:id="rId8" imgW="2844720" imgH="241200" progId="Equation.DSMT4">
                  <p:embed/>
                  <p:pic>
                    <p:nvPicPr>
                      <p:cNvPr id="13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4244" y="4437112"/>
                        <a:ext cx="2844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직사각형 14"/>
          <p:cNvSpPr/>
          <p:nvPr/>
        </p:nvSpPr>
        <p:spPr>
          <a:xfrm>
            <a:off x="6014663" y="5140355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Fig. 5-26, 27, 28, 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51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303" y="500044"/>
            <a:ext cx="846388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systems-0A</a:t>
            </a:r>
          </a:p>
          <a:p>
            <a:endParaRPr lang="en-US" altLang="ko-KR" dirty="0"/>
          </a:p>
          <a:p>
            <a:r>
              <a:rPr lang="en-US" altLang="ko-KR" dirty="0"/>
              <a:t>In Chapter 3, we </a:t>
            </a:r>
            <a:r>
              <a:rPr lang="en-US" altLang="ko-KR" dirty="0">
                <a:solidFill>
                  <a:srgbClr val="FF0000"/>
                </a:solidFill>
              </a:rPr>
              <a:t>considered</a:t>
            </a:r>
            <a:r>
              <a:rPr lang="en-US" altLang="ko-KR" dirty="0"/>
              <a:t> various forms of energy and energy transfer, and </a:t>
            </a:r>
          </a:p>
          <a:p>
            <a:endParaRPr lang="en-US" altLang="ko-KR" dirty="0"/>
          </a:p>
          <a:p>
            <a:r>
              <a:rPr lang="en-US" altLang="ko-KR" dirty="0"/>
              <a:t>we </a:t>
            </a:r>
            <a:r>
              <a:rPr lang="en-US" altLang="ko-KR" dirty="0">
                <a:solidFill>
                  <a:srgbClr val="FF0000"/>
                </a:solidFill>
              </a:rPr>
              <a:t>developed</a:t>
            </a:r>
            <a:r>
              <a:rPr lang="en-US" altLang="ko-KR" dirty="0"/>
              <a:t> a general relation for the conservation of energy principle or 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energy balance. Then in Chapter 4, we </a:t>
            </a:r>
            <a:r>
              <a:rPr lang="en-US" altLang="ko-KR" dirty="0">
                <a:solidFill>
                  <a:srgbClr val="FF0000"/>
                </a:solidFill>
              </a:rPr>
              <a:t>learned</a:t>
            </a:r>
            <a:r>
              <a:rPr lang="en-US" altLang="ko-KR" dirty="0"/>
              <a:t> how to determine the </a:t>
            </a:r>
          </a:p>
          <a:p>
            <a:endParaRPr lang="en-US" altLang="ko-KR" dirty="0"/>
          </a:p>
          <a:p>
            <a:r>
              <a:rPr lang="en-US" altLang="ko-KR" dirty="0"/>
              <a:t>thermodynamic properties of substances. In this chapter, we </a:t>
            </a:r>
            <a:r>
              <a:rPr lang="en-US" altLang="ko-KR" dirty="0">
                <a:solidFill>
                  <a:srgbClr val="FF0000"/>
                </a:solidFill>
              </a:rPr>
              <a:t>apply</a:t>
            </a:r>
            <a:r>
              <a:rPr lang="en-US" altLang="ko-KR" dirty="0"/>
              <a:t> the energy </a:t>
            </a:r>
          </a:p>
          <a:p>
            <a:endParaRPr lang="en-US" altLang="ko-KR" dirty="0"/>
          </a:p>
          <a:p>
            <a:r>
              <a:rPr lang="en-US" altLang="ko-KR" dirty="0"/>
              <a:t>balance relation to systems that </a:t>
            </a:r>
            <a:r>
              <a:rPr lang="en-US" altLang="ko-KR" dirty="0">
                <a:solidFill>
                  <a:srgbClr val="FF0000"/>
                </a:solidFill>
              </a:rPr>
              <a:t>do not involve</a:t>
            </a:r>
            <a:r>
              <a:rPr lang="en-US" altLang="ko-KR" dirty="0"/>
              <a:t> any mass flow across their </a:t>
            </a:r>
          </a:p>
          <a:p>
            <a:endParaRPr lang="en-US" altLang="ko-KR" dirty="0"/>
          </a:p>
          <a:p>
            <a:r>
              <a:rPr lang="en-US" altLang="ko-KR" dirty="0"/>
              <a:t>boundaries; that </a:t>
            </a:r>
            <a:r>
              <a:rPr lang="en-US" altLang="ko-KR" dirty="0">
                <a:solidFill>
                  <a:srgbClr val="FF0000"/>
                </a:solidFill>
              </a:rPr>
              <a:t>is</a:t>
            </a:r>
            <a:r>
              <a:rPr lang="en-US" altLang="ko-KR" dirty="0"/>
              <a:t>, closed systems.  </a:t>
            </a:r>
          </a:p>
          <a:p>
            <a:endParaRPr lang="en-US" altLang="ko-KR" dirty="0"/>
          </a:p>
          <a:p>
            <a:r>
              <a:rPr lang="en-US" altLang="ko-KR" dirty="0"/>
              <a:t>We </a:t>
            </a:r>
            <a:r>
              <a:rPr lang="en-US" altLang="ko-KR" dirty="0">
                <a:solidFill>
                  <a:srgbClr val="FF0000"/>
                </a:solidFill>
              </a:rPr>
              <a:t>start</a:t>
            </a:r>
            <a:r>
              <a:rPr lang="en-US" altLang="ko-KR" dirty="0"/>
              <a:t> this chapter with a discussion of the moving boundary work or       </a:t>
            </a:r>
          </a:p>
          <a:p>
            <a:endParaRPr lang="en-US" altLang="ko-KR" dirty="0"/>
          </a:p>
          <a:p>
            <a:r>
              <a:rPr lang="en-US" altLang="ko-KR" dirty="0"/>
              <a:t>work commonly encountered in reciprocating devices such as automotive </a:t>
            </a:r>
          </a:p>
          <a:p>
            <a:endParaRPr lang="en-US" altLang="ko-KR" dirty="0"/>
          </a:p>
          <a:p>
            <a:r>
              <a:rPr lang="en-US" altLang="ko-KR" dirty="0"/>
              <a:t>engines and compressors. We </a:t>
            </a:r>
            <a:r>
              <a:rPr lang="en-US" altLang="ko-KR" dirty="0">
                <a:solidFill>
                  <a:srgbClr val="FF0000"/>
                </a:solidFill>
              </a:rPr>
              <a:t>continue</a:t>
            </a:r>
            <a:r>
              <a:rPr lang="en-US" altLang="ko-KR" dirty="0"/>
              <a:t> by applying the general energy </a:t>
            </a:r>
          </a:p>
          <a:p>
            <a:endParaRPr lang="en-US" altLang="ko-KR" dirty="0"/>
          </a:p>
          <a:p>
            <a:r>
              <a:rPr lang="en-US" altLang="ko-KR" dirty="0"/>
              <a:t>balance relation, which </a:t>
            </a:r>
            <a:r>
              <a:rPr lang="en-US" altLang="ko-KR" dirty="0">
                <a:solidFill>
                  <a:srgbClr val="FF0000"/>
                </a:solidFill>
              </a:rPr>
              <a:t>is simply expressed</a:t>
            </a:r>
            <a:r>
              <a:rPr lang="en-US" altLang="ko-KR" dirty="0"/>
              <a:t> as                                     , to systems   </a:t>
            </a:r>
          </a:p>
          <a:p>
            <a:endParaRPr lang="en-US" altLang="ko-KR" dirty="0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517955"/>
              </p:ext>
            </p:extLst>
          </p:nvPr>
        </p:nvGraphicFramePr>
        <p:xfrm>
          <a:off x="7211981" y="4387852"/>
          <a:ext cx="531791" cy="327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5" name="Equation" r:id="rId3" imgW="330120" imgH="203040" progId="Equation.DSMT4">
                  <p:embed/>
                </p:oleObj>
              </mc:Choice>
              <mc:Fallback>
                <p:oleObj name="Equation" r:id="rId3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11981" y="4387852"/>
                        <a:ext cx="531791" cy="3272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334502"/>
              </p:ext>
            </p:extLst>
          </p:nvPr>
        </p:nvGraphicFramePr>
        <p:xfrm>
          <a:off x="4833361" y="5967431"/>
          <a:ext cx="188118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6" name="Equation" r:id="rId5" imgW="1168200" imgH="241200" progId="Equation.DSMT4">
                  <p:embed/>
                </p:oleObj>
              </mc:Choice>
              <mc:Fallback>
                <p:oleObj name="Equation" r:id="rId5" imgW="1168200" imgH="241200" progId="Equation.DSMT4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33361" y="5967431"/>
                        <a:ext cx="1881187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7440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842319"/>
              </p:ext>
            </p:extLst>
          </p:nvPr>
        </p:nvGraphicFramePr>
        <p:xfrm>
          <a:off x="3248025" y="6210127"/>
          <a:ext cx="264795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Equation" r:id="rId3" imgW="1587240" imgH="253800" progId="Equation.DSMT4">
                  <p:embed/>
                </p:oleObj>
              </mc:Choice>
              <mc:Fallback>
                <p:oleObj name="Equation" r:id="rId3" imgW="1587240" imgH="253800" progId="Equation.DSMT4">
                  <p:embed/>
                  <p:pic>
                    <p:nvPicPr>
                      <p:cNvPr id="2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8025" y="6210127"/>
                        <a:ext cx="264795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2A42AAB1-4ED0-4518-B593-009F469EF2AE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systems-4b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1CE248A1-1146-435C-A4BD-6837A5A95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03183" y="990599"/>
            <a:ext cx="3729037" cy="5219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8393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C:\Users\SJLee\Documents\강의\열역학\열역학-table\TableA-2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6" y="944677"/>
            <a:ext cx="6738317" cy="54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86AFB7E-82EF-49FB-9C49-92B76C4B18D0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systems-4c</a:t>
            </a:r>
          </a:p>
        </p:txBody>
      </p:sp>
    </p:spTree>
    <p:extLst>
      <p:ext uri="{BB962C8B-B14F-4D97-AF65-F5344CB8AC3E}">
        <p14:creationId xmlns:p14="http://schemas.microsoft.com/office/powerpoint/2010/main" val="3370108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C:\Users\SJLee\Documents\강의\열역학\열역학-table\TableA-2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980728"/>
            <a:ext cx="6840760" cy="542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3756F71-DE77-4C7C-9FA8-12DA4B3CFD7A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systems-4d</a:t>
            </a:r>
          </a:p>
        </p:txBody>
      </p:sp>
    </p:spTree>
    <p:extLst>
      <p:ext uri="{BB962C8B-B14F-4D97-AF65-F5344CB8AC3E}">
        <p14:creationId xmlns:p14="http://schemas.microsoft.com/office/powerpoint/2010/main" val="929066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596" y="500044"/>
            <a:ext cx="835824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Ch.5 Energy analysis of closed systems-4</a:t>
            </a:r>
          </a:p>
          <a:p>
            <a:endParaRPr lang="en-US" altLang="ko-KR" dirty="0"/>
          </a:p>
          <a:p>
            <a:r>
              <a:rPr lang="en-US" altLang="ko-KR" dirty="0"/>
              <a:t>5-4 Internal energy, enthalpy, and specific heats of ideal gases</a:t>
            </a:r>
          </a:p>
          <a:p>
            <a:r>
              <a:rPr lang="en-US" altLang="ko-KR" dirty="0"/>
              <a:t>- Joule(1843) showed, and as we have seen that, for ideal gases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 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    </a:t>
            </a:r>
            <a:r>
              <a:rPr lang="en-US" altLang="ko-KR" dirty="0">
                <a:solidFill>
                  <a:srgbClr val="FF0000"/>
                </a:solidFill>
              </a:rPr>
              <a:t>                        </a:t>
            </a:r>
            <a:endParaRPr lang="en-US" altLang="ko-KR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                              </a:t>
            </a:r>
            <a:r>
              <a:rPr lang="en-US" altLang="ko-KR" dirty="0">
                <a:solidFill>
                  <a:srgbClr val="FF0000"/>
                </a:solidFill>
              </a:rPr>
              <a:t>                      </a:t>
            </a: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07447"/>
              </p:ext>
            </p:extLst>
          </p:nvPr>
        </p:nvGraphicFramePr>
        <p:xfrm>
          <a:off x="528639" y="2000242"/>
          <a:ext cx="8086725" cy="392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9" name="Equation" r:id="rId4" imgW="4914720" imgH="2387520" progId="Equation.DSMT4">
                  <p:embed/>
                </p:oleObj>
              </mc:Choice>
              <mc:Fallback>
                <p:oleObj name="Equation" r:id="rId4" imgW="4914720" imgH="2387520" progId="Equation.DSMT4">
                  <p:embed/>
                  <p:pic>
                    <p:nvPicPr>
                      <p:cNvPr id="7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9" y="2000242"/>
                        <a:ext cx="8086725" cy="3927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/>
        </p:nvSpPr>
        <p:spPr>
          <a:xfrm>
            <a:off x="483241" y="6000768"/>
            <a:ext cx="1611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Ex. 5-7, 8, 9, 10</a:t>
            </a:r>
            <a:endParaRPr lang="en-US" dirty="0"/>
          </a:p>
        </p:txBody>
      </p:sp>
      <p:graphicFrame>
        <p:nvGraphicFramePr>
          <p:cNvPr id="49156" name="Object 4"/>
          <p:cNvGraphicFramePr>
            <a:graphicFrameLocks noChangeAspect="1"/>
          </p:cNvGraphicFramePr>
          <p:nvPr/>
        </p:nvGraphicFramePr>
        <p:xfrm>
          <a:off x="2982111" y="1625182"/>
          <a:ext cx="893762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0" name="Equation" r:id="rId6" imgW="583920" imgH="203040" progId="Equation.DSMT4">
                  <p:embed/>
                </p:oleObj>
              </mc:Choice>
              <mc:Fallback>
                <p:oleObj name="Equation" r:id="rId6" imgW="583920" imgH="203040" progId="Equation.DSMT4">
                  <p:embed/>
                  <p:pic>
                    <p:nvPicPr>
                      <p:cNvPr id="491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2111" y="1625182"/>
                        <a:ext cx="893762" cy="312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5350058" y="1599749"/>
            <a:ext cx="132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Fig. 5-22, 23</a:t>
            </a:r>
            <a:endParaRPr 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796845" y="3769671"/>
            <a:ext cx="2619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Fig. 5-24; Table A-2b, A-2c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79268" y="1658357"/>
            <a:ext cx="1500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50"/>
                </a:solidFill>
              </a:rPr>
              <a:t>Joule’s experiment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00958" y="4139005"/>
            <a:ext cx="128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Approximation</a:t>
            </a:r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/>
          </p:nvPr>
        </p:nvGraphicFramePr>
        <p:xfrm>
          <a:off x="5864244" y="4437112"/>
          <a:ext cx="2844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1" name="Equation" r:id="rId8" imgW="2844720" imgH="241200" progId="Equation.DSMT4">
                  <p:embed/>
                </p:oleObj>
              </mc:Choice>
              <mc:Fallback>
                <p:oleObj name="Equation" r:id="rId8" imgW="2844720" imgH="241200" progId="Equation.DSMT4">
                  <p:embed/>
                  <p:pic>
                    <p:nvPicPr>
                      <p:cNvPr id="13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4244" y="4437112"/>
                        <a:ext cx="2844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직사각형 14"/>
          <p:cNvSpPr/>
          <p:nvPr/>
        </p:nvSpPr>
        <p:spPr>
          <a:xfrm>
            <a:off x="6014663" y="5140355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Fig. 5-26, 27, 28, 29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547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CF2D3A-4281-4BDD-A84F-E6331526AA73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systems-4e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887E7A7-5037-4AE6-BFC2-8FF281621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2450" y="1219200"/>
            <a:ext cx="401955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DC599CAA-96C4-489F-A62D-DE37BAB26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5347" y="1160145"/>
            <a:ext cx="397192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53013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102334"/>
              </p:ext>
            </p:extLst>
          </p:nvPr>
        </p:nvGraphicFramePr>
        <p:xfrm>
          <a:off x="1404619" y="5229226"/>
          <a:ext cx="224472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4" name="Equation" r:id="rId3" imgW="1346040" imgH="203040" progId="Equation.DSMT4">
                  <p:embed/>
                </p:oleObj>
              </mc:Choice>
              <mc:Fallback>
                <p:oleObj name="Equation" r:id="rId3" imgW="1346040" imgH="203040" progId="Equation.DSMT4">
                  <p:embed/>
                  <p:pic>
                    <p:nvPicPr>
                      <p:cNvPr id="2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619" y="5229226"/>
                        <a:ext cx="2244725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131425"/>
              </p:ext>
            </p:extLst>
          </p:nvPr>
        </p:nvGraphicFramePr>
        <p:xfrm>
          <a:off x="5157788" y="5058569"/>
          <a:ext cx="3281362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5" name="Equation" r:id="rId5" imgW="1968480" imgH="203040" progId="Equation.DSMT4">
                  <p:embed/>
                </p:oleObj>
              </mc:Choice>
              <mc:Fallback>
                <p:oleObj name="Equation" r:id="rId5" imgW="1968480" imgH="203040" progId="Equation.DSMT4">
                  <p:embed/>
                  <p:pic>
                    <p:nvPicPr>
                      <p:cNvPr id="5" name="개체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7788" y="5058569"/>
                        <a:ext cx="3281362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E757818-10DB-44BC-8994-22AF005038D9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systems-4f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25913C-A353-49FF-BD7B-8F745C7CD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31545" y="1653555"/>
            <a:ext cx="3190875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A94E85EB-B3AD-499A-AA2A-4E4379E6B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455319" y="1777365"/>
            <a:ext cx="468630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0211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596" y="500044"/>
            <a:ext cx="835824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Ch.5 Energy analysis of closed systems-4</a:t>
            </a:r>
          </a:p>
          <a:p>
            <a:endParaRPr lang="en-US" altLang="ko-KR" dirty="0"/>
          </a:p>
          <a:p>
            <a:r>
              <a:rPr lang="en-US" altLang="ko-KR" dirty="0"/>
              <a:t>5-4 Internal energy, enthalpy, and specific heats of ideal gases</a:t>
            </a:r>
          </a:p>
          <a:p>
            <a:r>
              <a:rPr lang="en-US" altLang="ko-KR" dirty="0"/>
              <a:t>- Joule(1843) showed, and as we have seen that, for ideal gases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 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    </a:t>
            </a:r>
            <a:r>
              <a:rPr lang="en-US" altLang="ko-KR" dirty="0">
                <a:solidFill>
                  <a:srgbClr val="FF0000"/>
                </a:solidFill>
              </a:rPr>
              <a:t>                        </a:t>
            </a:r>
            <a:endParaRPr lang="en-US" altLang="ko-KR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                              </a:t>
            </a:r>
            <a:r>
              <a:rPr lang="en-US" altLang="ko-KR" dirty="0">
                <a:solidFill>
                  <a:srgbClr val="FF0000"/>
                </a:solidFill>
              </a:rPr>
              <a:t>                      </a:t>
            </a: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213221"/>
              </p:ext>
            </p:extLst>
          </p:nvPr>
        </p:nvGraphicFramePr>
        <p:xfrm>
          <a:off x="528639" y="2000242"/>
          <a:ext cx="8086725" cy="392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3" name="Equation" r:id="rId4" imgW="4914720" imgH="2387520" progId="Equation.DSMT4">
                  <p:embed/>
                </p:oleObj>
              </mc:Choice>
              <mc:Fallback>
                <p:oleObj name="Equation" r:id="rId4" imgW="4914720" imgH="2387520" progId="Equation.DSMT4">
                  <p:embed/>
                  <p:pic>
                    <p:nvPicPr>
                      <p:cNvPr id="7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9" y="2000242"/>
                        <a:ext cx="8086725" cy="3927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/>
        </p:nvSpPr>
        <p:spPr>
          <a:xfrm>
            <a:off x="483241" y="6000768"/>
            <a:ext cx="1611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Ex. 5-7, 8, 9, 10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49156" name="Object 4"/>
          <p:cNvGraphicFramePr>
            <a:graphicFrameLocks noChangeAspect="1"/>
          </p:cNvGraphicFramePr>
          <p:nvPr/>
        </p:nvGraphicFramePr>
        <p:xfrm>
          <a:off x="2982111" y="1625182"/>
          <a:ext cx="893762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4" name="Equation" r:id="rId6" imgW="583920" imgH="203040" progId="Equation.DSMT4">
                  <p:embed/>
                </p:oleObj>
              </mc:Choice>
              <mc:Fallback>
                <p:oleObj name="Equation" r:id="rId6" imgW="583920" imgH="203040" progId="Equation.DSMT4">
                  <p:embed/>
                  <p:pic>
                    <p:nvPicPr>
                      <p:cNvPr id="491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2111" y="1625182"/>
                        <a:ext cx="893762" cy="312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5350058" y="1599749"/>
            <a:ext cx="132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Fig. 5-22, 23</a:t>
            </a:r>
            <a:endParaRPr 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796845" y="3769671"/>
            <a:ext cx="2619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Fig. 5-24; Table A-2b, A-2c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79268" y="1658357"/>
            <a:ext cx="1500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50"/>
                </a:solidFill>
              </a:rPr>
              <a:t>Joule’s experiment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00958" y="4139005"/>
            <a:ext cx="128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Approximation</a:t>
            </a:r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/>
          </p:nvPr>
        </p:nvGraphicFramePr>
        <p:xfrm>
          <a:off x="5864244" y="4437112"/>
          <a:ext cx="2844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5" name="Equation" r:id="rId8" imgW="2844720" imgH="241200" progId="Equation.DSMT4">
                  <p:embed/>
                </p:oleObj>
              </mc:Choice>
              <mc:Fallback>
                <p:oleObj name="Equation" r:id="rId8" imgW="2844720" imgH="241200" progId="Equation.DSMT4">
                  <p:embed/>
                  <p:pic>
                    <p:nvPicPr>
                      <p:cNvPr id="13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4244" y="4437112"/>
                        <a:ext cx="2844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직사각형 14"/>
          <p:cNvSpPr/>
          <p:nvPr/>
        </p:nvSpPr>
        <p:spPr>
          <a:xfrm>
            <a:off x="6014663" y="5140355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Fig. 5-26, 27, 28, 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15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638281"/>
              </p:ext>
            </p:extLst>
          </p:nvPr>
        </p:nvGraphicFramePr>
        <p:xfrm>
          <a:off x="1342045" y="1038225"/>
          <a:ext cx="477520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6" name="Equation" r:id="rId3" imgW="2793960" imgH="203040" progId="Equation.DSMT4">
                  <p:embed/>
                </p:oleObj>
              </mc:Choice>
              <mc:Fallback>
                <p:oleObj name="Equation" r:id="rId3" imgW="2793960" imgH="203040" progId="Equation.DSMT4">
                  <p:embed/>
                  <p:pic>
                    <p:nvPicPr>
                      <p:cNvPr id="5" name="개체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2045" y="1038225"/>
                        <a:ext cx="4775200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438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2" y="1409700"/>
            <a:ext cx="6364705" cy="482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BBB795-C095-4F23-ACB9-AB78A1711A32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systems-4g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C112F2-609B-4F5A-AB93-7487A90926A4}"/>
              </a:ext>
            </a:extLst>
          </p:cNvPr>
          <p:cNvSpPr/>
          <p:nvPr/>
        </p:nvSpPr>
        <p:spPr>
          <a:xfrm>
            <a:off x="2693322" y="1908342"/>
            <a:ext cx="207818" cy="172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B862161A-1C0E-4DAC-8DFE-65301322B9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89395"/>
              </p:ext>
            </p:extLst>
          </p:nvPr>
        </p:nvGraphicFramePr>
        <p:xfrm>
          <a:off x="2686092" y="1897861"/>
          <a:ext cx="222278" cy="193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7" name="Equation" r:id="rId6" imgW="190440" imgH="164880" progId="Equation.DSMT4">
                  <p:embed/>
                </p:oleObj>
              </mc:Choice>
              <mc:Fallback>
                <p:oleObj name="Equation" r:id="rId6" imgW="190440" imgH="164880" progId="Equation.DSMT4">
                  <p:embed/>
                  <p:pic>
                    <p:nvPicPr>
                      <p:cNvPr id="5" name="개체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92" y="1897861"/>
                        <a:ext cx="222278" cy="1930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785D62A-CE69-4CCC-9067-D711028EDDA7}"/>
              </a:ext>
            </a:extLst>
          </p:cNvPr>
          <p:cNvSpPr/>
          <p:nvPr/>
        </p:nvSpPr>
        <p:spPr>
          <a:xfrm>
            <a:off x="4364182" y="4604437"/>
            <a:ext cx="207818" cy="172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4E97FADD-1DA8-49C8-9E24-62622CC7D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538186"/>
              </p:ext>
            </p:extLst>
          </p:nvPr>
        </p:nvGraphicFramePr>
        <p:xfrm>
          <a:off x="4364182" y="4593956"/>
          <a:ext cx="222278" cy="193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8" name="Equation" r:id="rId8" imgW="190440" imgH="164880" progId="Equation.DSMT4">
                  <p:embed/>
                </p:oleObj>
              </mc:Choice>
              <mc:Fallback>
                <p:oleObj name="Equation" r:id="rId8" imgW="190440" imgH="164880" progId="Equation.DSMT4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B862161A-1C0E-4DAC-8DFE-65301322B9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4182" y="4593956"/>
                        <a:ext cx="222278" cy="1930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8323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255" y="1079616"/>
            <a:ext cx="6507013" cy="100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90" y="2087912"/>
            <a:ext cx="6585733" cy="422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79CCE42-9DA6-48F2-BC0B-C279852CD7F1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systems-4h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2DE77E-5544-496C-AAFB-AD9B004C4A0C}"/>
              </a:ext>
            </a:extLst>
          </p:cNvPr>
          <p:cNvSpPr/>
          <p:nvPr/>
        </p:nvSpPr>
        <p:spPr>
          <a:xfrm>
            <a:off x="4493030" y="2445358"/>
            <a:ext cx="207818" cy="172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F9876277-5E06-4ED9-A34E-FE16CAD5A4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255369"/>
              </p:ext>
            </p:extLst>
          </p:nvPr>
        </p:nvGraphicFramePr>
        <p:xfrm>
          <a:off x="4533059" y="2406521"/>
          <a:ext cx="161354" cy="249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0"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4B5015C0-7AE6-4A30-95C0-0EB18CA66F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3059" y="2406521"/>
                        <a:ext cx="161354" cy="2497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68FCE531-CBE9-45AB-AB4F-FF9400F99356}"/>
              </a:ext>
            </a:extLst>
          </p:cNvPr>
          <p:cNvSpPr/>
          <p:nvPr/>
        </p:nvSpPr>
        <p:spPr>
          <a:xfrm>
            <a:off x="2658686" y="3115629"/>
            <a:ext cx="207818" cy="1892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65E9D73-B1C6-46E4-83CB-E7A72C8023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952695"/>
              </p:ext>
            </p:extLst>
          </p:nvPr>
        </p:nvGraphicFramePr>
        <p:xfrm>
          <a:off x="2682701" y="3092699"/>
          <a:ext cx="195238" cy="235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1" name="Equation" r:id="rId7" imgW="114120" imgH="177480" progId="Equation.DSMT4">
                  <p:embed/>
                </p:oleObj>
              </mc:Choice>
              <mc:Fallback>
                <p:oleObj name="Equation" r:id="rId7" imgW="114120" imgH="177480" progId="Equation.DSMT4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4B5015C0-7AE6-4A30-95C0-0EB18CA66F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701" y="3092699"/>
                        <a:ext cx="195238" cy="235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6560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801"/>
            <a:ext cx="7417528" cy="4104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54F7B47-9D78-4F6C-AFC6-46339D9F19FF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systems-4i</a:t>
            </a:r>
          </a:p>
        </p:txBody>
      </p:sp>
    </p:spTree>
    <p:extLst>
      <p:ext uri="{BB962C8B-B14F-4D97-AF65-F5344CB8AC3E}">
        <p14:creationId xmlns:p14="http://schemas.microsoft.com/office/powerpoint/2010/main" val="1161839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303" y="500043"/>
            <a:ext cx="84638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systems-0B</a:t>
            </a:r>
          </a:p>
          <a:p>
            <a:endParaRPr lang="en-US" altLang="ko-KR" dirty="0"/>
          </a:p>
          <a:p>
            <a:r>
              <a:rPr lang="en-US" altLang="ko-KR" dirty="0"/>
              <a:t>that involve pure substance. Then we </a:t>
            </a:r>
            <a:r>
              <a:rPr lang="en-US" altLang="ko-KR" dirty="0">
                <a:solidFill>
                  <a:srgbClr val="FF0000"/>
                </a:solidFill>
              </a:rPr>
              <a:t>define</a:t>
            </a:r>
            <a:r>
              <a:rPr lang="en-US" altLang="ko-KR" dirty="0"/>
              <a:t> specific heats, </a:t>
            </a:r>
            <a:r>
              <a:rPr lang="en-US" altLang="ko-KR" dirty="0">
                <a:solidFill>
                  <a:srgbClr val="FF0000"/>
                </a:solidFill>
              </a:rPr>
              <a:t>obtain</a:t>
            </a:r>
            <a:r>
              <a:rPr lang="en-US" altLang="ko-KR" dirty="0"/>
              <a:t> relations for </a:t>
            </a:r>
          </a:p>
          <a:p>
            <a:endParaRPr lang="en-US" altLang="ko-KR" dirty="0"/>
          </a:p>
          <a:p>
            <a:r>
              <a:rPr lang="en-US" altLang="ko-KR" dirty="0"/>
              <a:t>the internal energy and enthalpy of ideal gases in terms of specific heats and </a:t>
            </a:r>
          </a:p>
          <a:p>
            <a:endParaRPr lang="en-US" altLang="ko-KR" dirty="0"/>
          </a:p>
          <a:p>
            <a:r>
              <a:rPr lang="en-US" altLang="ko-KR" dirty="0"/>
              <a:t>temperature changes, and </a:t>
            </a:r>
            <a:r>
              <a:rPr lang="en-US" altLang="ko-KR" dirty="0">
                <a:solidFill>
                  <a:srgbClr val="FF0000"/>
                </a:solidFill>
              </a:rPr>
              <a:t>perform</a:t>
            </a:r>
            <a:r>
              <a:rPr lang="en-US" altLang="ko-KR" dirty="0"/>
              <a:t> energy balances on various systems that 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involve</a:t>
            </a:r>
            <a:r>
              <a:rPr lang="en-US" altLang="ko-KR" dirty="0"/>
              <a:t> ideal gases. We </a:t>
            </a:r>
            <a:r>
              <a:rPr lang="en-US" altLang="ko-KR" dirty="0">
                <a:solidFill>
                  <a:srgbClr val="FF0000"/>
                </a:solidFill>
              </a:rPr>
              <a:t>repeat</a:t>
            </a:r>
            <a:r>
              <a:rPr lang="en-US" altLang="ko-KR" dirty="0"/>
              <a:t> this for systems that </a:t>
            </a:r>
            <a:r>
              <a:rPr lang="en-US" altLang="ko-KR" dirty="0">
                <a:solidFill>
                  <a:srgbClr val="FF0000"/>
                </a:solidFill>
              </a:rPr>
              <a:t>involve</a:t>
            </a:r>
            <a:r>
              <a:rPr lang="en-US" altLang="ko-KR" dirty="0"/>
              <a:t> solids and liquids,</a:t>
            </a:r>
          </a:p>
          <a:p>
            <a:endParaRPr lang="en-US" altLang="ko-KR" dirty="0"/>
          </a:p>
          <a:p>
            <a:r>
              <a:rPr lang="en-US" altLang="ko-KR" dirty="0"/>
              <a:t>which </a:t>
            </a:r>
            <a:r>
              <a:rPr lang="en-US" altLang="ko-KR" dirty="0">
                <a:solidFill>
                  <a:srgbClr val="FF0000"/>
                </a:solidFill>
              </a:rPr>
              <a:t>are approximated</a:t>
            </a:r>
            <a:r>
              <a:rPr lang="en-US" altLang="ko-KR" dirty="0"/>
              <a:t> as incompressible substances.  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5680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285920"/>
              </p:ext>
            </p:extLst>
          </p:nvPr>
        </p:nvGraphicFramePr>
        <p:xfrm>
          <a:off x="570288" y="1039264"/>
          <a:ext cx="7181850" cy="514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5" name="Equation" r:id="rId3" imgW="4203360" imgH="3009600" progId="Equation.DSMT4">
                  <p:embed/>
                </p:oleObj>
              </mc:Choice>
              <mc:Fallback>
                <p:oleObj name="Equation" r:id="rId3" imgW="4203360" imgH="3009600" progId="Equation.DSMT4">
                  <p:embed/>
                  <p:pic>
                    <p:nvPicPr>
                      <p:cNvPr id="3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88" y="1039264"/>
                        <a:ext cx="7181850" cy="5148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5A2317E-4F3A-4A44-8010-46566E46F692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systems-4j</a:t>
            </a:r>
          </a:p>
        </p:txBody>
      </p:sp>
    </p:spTree>
    <p:extLst>
      <p:ext uri="{BB962C8B-B14F-4D97-AF65-F5344CB8AC3E}">
        <p14:creationId xmlns:p14="http://schemas.microsoft.com/office/powerpoint/2010/main" val="2689729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46223F-CB27-403A-A86D-F26ECFEDDCEE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systems-4k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043386"/>
              </p:ext>
            </p:extLst>
          </p:nvPr>
        </p:nvGraphicFramePr>
        <p:xfrm>
          <a:off x="3635375" y="5275263"/>
          <a:ext cx="236855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5" name="Equation" r:id="rId3" imgW="1422360" imgH="203040" progId="Equation.DSMT4">
                  <p:embed/>
                </p:oleObj>
              </mc:Choice>
              <mc:Fallback>
                <p:oleObj name="Equation" r:id="rId3" imgW="1422360" imgH="203040" progId="Equation.DSMT4">
                  <p:embed/>
                  <p:pic>
                    <p:nvPicPr>
                      <p:cNvPr id="2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5275263"/>
                        <a:ext cx="2368550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E4FD56CB-D743-49B1-B460-2CE3CAF3244C}"/>
              </a:ext>
            </a:extLst>
          </p:cNvPr>
          <p:cNvGrpSpPr/>
          <p:nvPr/>
        </p:nvGrpSpPr>
        <p:grpSpPr>
          <a:xfrm>
            <a:off x="1203827" y="1784433"/>
            <a:ext cx="6978148" cy="3457575"/>
            <a:chOff x="1203827" y="1784433"/>
            <a:chExt cx="6978148" cy="34575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FAD4E86-9E7A-45CB-AAF4-CCD085EAB630}"/>
                </a:ext>
              </a:extLst>
            </p:cNvPr>
            <p:cNvSpPr/>
            <p:nvPr/>
          </p:nvSpPr>
          <p:spPr>
            <a:xfrm>
              <a:off x="2462463" y="3056021"/>
              <a:ext cx="1172912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B531823-D244-4FDA-96FD-056D70C07995}"/>
                </a:ext>
              </a:extLst>
            </p:cNvPr>
            <p:cNvSpPr/>
            <p:nvPr/>
          </p:nvSpPr>
          <p:spPr>
            <a:xfrm>
              <a:off x="4875033" y="3930316"/>
              <a:ext cx="401053" cy="376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E23861-E913-47D0-A974-C6AF7D3433EB}"/>
                </a:ext>
              </a:extLst>
            </p:cNvPr>
            <p:cNvSpPr/>
            <p:nvPr/>
          </p:nvSpPr>
          <p:spPr>
            <a:xfrm>
              <a:off x="4572000" y="1886414"/>
              <a:ext cx="649705" cy="296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EE0E89D9-CADE-4F82-B29B-C024D59AD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03827" y="1809959"/>
              <a:ext cx="3228975" cy="2981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4D14E228-FE68-4843-B000-864C6DC203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572000" y="1784433"/>
              <a:ext cx="3609975" cy="3457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8799D6B-723C-4ED2-ADC0-B63EAB3DF094}"/>
                </a:ext>
              </a:extLst>
            </p:cNvPr>
            <p:cNvSpPr/>
            <p:nvPr/>
          </p:nvSpPr>
          <p:spPr>
            <a:xfrm>
              <a:off x="1957213" y="3477026"/>
              <a:ext cx="289966" cy="306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08F4F6-4334-4BC6-B472-B5DF505D20D1}"/>
                </a:ext>
              </a:extLst>
            </p:cNvPr>
            <p:cNvSpPr/>
            <p:nvPr/>
          </p:nvSpPr>
          <p:spPr>
            <a:xfrm>
              <a:off x="4606885" y="1805788"/>
              <a:ext cx="649705" cy="306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20" name="개체 19">
              <a:extLst>
                <a:ext uri="{FF2B5EF4-FFF2-40B4-BE49-F238E27FC236}">
                  <a16:creationId xmlns:a16="http://schemas.microsoft.com/office/drawing/2014/main" id="{3AD2E96C-1C66-4535-B675-648D50C9A30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61588015"/>
                </p:ext>
              </p:extLst>
            </p:nvPr>
          </p:nvGraphicFramePr>
          <p:xfrm>
            <a:off x="1957213" y="3411856"/>
            <a:ext cx="334963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6" name="Equation" r:id="rId7" imgW="177480" imgH="228600" progId="Equation.DSMT4">
                    <p:embed/>
                  </p:oleObj>
                </mc:Choice>
                <mc:Fallback>
                  <p:oleObj name="Equation" r:id="rId7" imgW="177480" imgH="228600" progId="Equation.DSMT4">
                    <p:embed/>
                    <p:pic>
                      <p:nvPicPr>
                        <p:cNvPr id="17" name="개체 16">
                          <a:extLst>
                            <a:ext uri="{FF2B5EF4-FFF2-40B4-BE49-F238E27FC236}">
                              <a16:creationId xmlns:a16="http://schemas.microsoft.com/office/drawing/2014/main" id="{A9358A41-9F10-4AA2-A1A3-97667C60F78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7213" y="3411856"/>
                          <a:ext cx="334963" cy="434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개체 10">
              <a:extLst>
                <a:ext uri="{FF2B5EF4-FFF2-40B4-BE49-F238E27FC236}">
                  <a16:creationId xmlns:a16="http://schemas.microsoft.com/office/drawing/2014/main" id="{C4190621-5272-4204-B77D-DED5D0F48B6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56314540"/>
                </p:ext>
              </p:extLst>
            </p:nvPr>
          </p:nvGraphicFramePr>
          <p:xfrm>
            <a:off x="4666040" y="1853159"/>
            <a:ext cx="590550" cy="255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7" name="Equation" r:id="rId9" imgW="469800" imgH="203040" progId="Equation.DSMT4">
                    <p:embed/>
                  </p:oleObj>
                </mc:Choice>
                <mc:Fallback>
                  <p:oleObj name="Equation" r:id="rId9" imgW="469800" imgH="203040" progId="Equation.DSMT4">
                    <p:embed/>
                    <p:pic>
                      <p:nvPicPr>
                        <p:cNvPr id="8" name="개체 7">
                          <a:extLst>
                            <a:ext uri="{FF2B5EF4-FFF2-40B4-BE49-F238E27FC236}">
                              <a16:creationId xmlns:a16="http://schemas.microsoft.com/office/drawing/2014/main" id="{D901ABA6-8B64-44F9-9D83-54A6721586F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666040" y="1853159"/>
                          <a:ext cx="590550" cy="2555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01825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845C714-FC12-4039-9EC3-33A77DCC9B88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systems-4l</a:t>
            </a: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604DFACD-5396-4432-BD11-9F904B4671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188902"/>
              </p:ext>
            </p:extLst>
          </p:nvPr>
        </p:nvGraphicFramePr>
        <p:xfrm>
          <a:off x="1778005" y="962273"/>
          <a:ext cx="5443537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1" name="Equation" r:id="rId3" imgW="3187440" imgH="203040" progId="Equation.DSMT4">
                  <p:embed/>
                </p:oleObj>
              </mc:Choice>
              <mc:Fallback>
                <p:oleObj name="Equation" r:id="rId3" imgW="3187440" imgH="203040" progId="Equation.DSMT4">
                  <p:embed/>
                  <p:pic>
                    <p:nvPicPr>
                      <p:cNvPr id="3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5" y="962273"/>
                        <a:ext cx="5443537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1BE14DEE-6DF6-404F-8BE1-D5F8B2ECF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5" y="1340768"/>
            <a:ext cx="5678481" cy="542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1B8B63D-A130-49C4-AFFC-328D9306A77B}"/>
              </a:ext>
            </a:extLst>
          </p:cNvPr>
          <p:cNvSpPr/>
          <p:nvPr/>
        </p:nvSpPr>
        <p:spPr>
          <a:xfrm>
            <a:off x="6781107" y="4220791"/>
            <a:ext cx="188925" cy="1892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9B97FE13-F1D6-4494-8D5A-7096B83C18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596539"/>
              </p:ext>
            </p:extLst>
          </p:nvPr>
        </p:nvGraphicFramePr>
        <p:xfrm>
          <a:off x="6773940" y="4225812"/>
          <a:ext cx="177489" cy="213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2" name="Equation" r:id="rId6" imgW="114120" imgH="177480" progId="Equation.DSMT4">
                  <p:embed/>
                </p:oleObj>
              </mc:Choice>
              <mc:Fallback>
                <p:oleObj name="Equation" r:id="rId6" imgW="114120" imgH="177480" progId="Equation.DSMT4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65E9D73-B1C6-46E4-83CB-E7A72C8023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3940" y="4225812"/>
                        <a:ext cx="177489" cy="213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8710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543085"/>
              </p:ext>
            </p:extLst>
          </p:nvPr>
        </p:nvGraphicFramePr>
        <p:xfrm>
          <a:off x="2640013" y="5373688"/>
          <a:ext cx="3022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5" name="Equation" r:id="rId3" imgW="1422360" imgH="203040" progId="Equation.DSMT4">
                  <p:embed/>
                </p:oleObj>
              </mc:Choice>
              <mc:Fallback>
                <p:oleObj name="Equation" r:id="rId3" imgW="1422360" imgH="203040" progId="Equation.DSMT4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0013" y="5373688"/>
                        <a:ext cx="3022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2F1F5C5-1D7F-4BAB-88E3-73ACA63F1F5B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systems-4m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DAB6A9-DEFA-4564-94B0-F4DBF01E4638}"/>
              </a:ext>
            </a:extLst>
          </p:cNvPr>
          <p:cNvGrpSpPr/>
          <p:nvPr/>
        </p:nvGrpSpPr>
        <p:grpSpPr>
          <a:xfrm>
            <a:off x="1123950" y="1664970"/>
            <a:ext cx="7256110" cy="3436462"/>
            <a:chOff x="1123950" y="1664970"/>
            <a:chExt cx="7256110" cy="343646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236F207-0E92-4AD5-A70A-222901DF6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23950" y="1664970"/>
              <a:ext cx="3448050" cy="3324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8FC4F90D-6A31-49EC-AD9B-EDE6FE2DD9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608160" y="1726110"/>
              <a:ext cx="3771900" cy="3375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651D6DC-8001-41E2-986A-B678BCE5F47A}"/>
                </a:ext>
              </a:extLst>
            </p:cNvPr>
            <p:cNvSpPr/>
            <p:nvPr/>
          </p:nvSpPr>
          <p:spPr>
            <a:xfrm>
              <a:off x="4556962" y="1808026"/>
              <a:ext cx="609397" cy="306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40EF30E-F2C2-434D-84AB-F90F5CE20F5E}"/>
                </a:ext>
              </a:extLst>
            </p:cNvPr>
            <p:cNvSpPr/>
            <p:nvPr/>
          </p:nvSpPr>
          <p:spPr>
            <a:xfrm>
              <a:off x="2454910" y="3931321"/>
              <a:ext cx="263605" cy="306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C13959A-34BE-467F-B10B-FC9849966A28}"/>
                </a:ext>
              </a:extLst>
            </p:cNvPr>
            <p:cNvSpPr/>
            <p:nvPr/>
          </p:nvSpPr>
          <p:spPr>
            <a:xfrm>
              <a:off x="2350047" y="3340435"/>
              <a:ext cx="289966" cy="306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26" name="개체 25">
              <a:extLst>
                <a:ext uri="{FF2B5EF4-FFF2-40B4-BE49-F238E27FC236}">
                  <a16:creationId xmlns:a16="http://schemas.microsoft.com/office/drawing/2014/main" id="{7A207C3D-D878-4D81-B2A4-46EBEDCDC5C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2125369"/>
                </p:ext>
              </p:extLst>
            </p:nvPr>
          </p:nvGraphicFramePr>
          <p:xfrm>
            <a:off x="2395445" y="3865830"/>
            <a:ext cx="334963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66" name="Equation" r:id="rId7" imgW="177480" imgH="228600" progId="Equation.DSMT4">
                    <p:embed/>
                  </p:oleObj>
                </mc:Choice>
                <mc:Fallback>
                  <p:oleObj name="Equation" r:id="rId7" imgW="177480" imgH="228600" progId="Equation.DSMT4">
                    <p:embed/>
                    <p:pic>
                      <p:nvPicPr>
                        <p:cNvPr id="10" name="개체 9">
                          <a:extLst>
                            <a:ext uri="{FF2B5EF4-FFF2-40B4-BE49-F238E27FC236}">
                              <a16:creationId xmlns:a16="http://schemas.microsoft.com/office/drawing/2014/main" id="{766B93FA-19CB-4814-B38D-FD1ECEE361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5445" y="3865830"/>
                          <a:ext cx="334963" cy="434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개체 26">
              <a:extLst>
                <a:ext uri="{FF2B5EF4-FFF2-40B4-BE49-F238E27FC236}">
                  <a16:creationId xmlns:a16="http://schemas.microsoft.com/office/drawing/2014/main" id="{C33E2F6F-4E4E-4A50-80CF-A6F563A4A4E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2735161"/>
                </p:ext>
              </p:extLst>
            </p:nvPr>
          </p:nvGraphicFramePr>
          <p:xfrm>
            <a:off x="2344367" y="3366765"/>
            <a:ext cx="288065" cy="3150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67" name="Equation" r:id="rId9" imgW="152280" imgH="164880" progId="Equation.DSMT4">
                    <p:embed/>
                  </p:oleObj>
                </mc:Choice>
                <mc:Fallback>
                  <p:oleObj name="Equation" r:id="rId9" imgW="152280" imgH="164880" progId="Equation.DSMT4">
                    <p:embed/>
                    <p:pic>
                      <p:nvPicPr>
                        <p:cNvPr id="11" name="개체 10">
                          <a:extLst>
                            <a:ext uri="{FF2B5EF4-FFF2-40B4-BE49-F238E27FC236}">
                              <a16:creationId xmlns:a16="http://schemas.microsoft.com/office/drawing/2014/main" id="{32DEA8D0-2D3C-4C37-BEB9-BCAA88412AD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4367" y="3366765"/>
                          <a:ext cx="288065" cy="3150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개체 28">
              <a:extLst>
                <a:ext uri="{FF2B5EF4-FFF2-40B4-BE49-F238E27FC236}">
                  <a16:creationId xmlns:a16="http://schemas.microsoft.com/office/drawing/2014/main" id="{903FC72E-241B-4A2C-A9E8-2E397EC8EDF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44267250"/>
                </p:ext>
              </p:extLst>
            </p:nvPr>
          </p:nvGraphicFramePr>
          <p:xfrm>
            <a:off x="4556962" y="1859131"/>
            <a:ext cx="590550" cy="255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68" name="Equation" r:id="rId11" imgW="469800" imgH="203040" progId="Equation.DSMT4">
                    <p:embed/>
                  </p:oleObj>
                </mc:Choice>
                <mc:Fallback>
                  <p:oleObj name="Equation" r:id="rId11" imgW="469800" imgH="203040" progId="Equation.DSMT4">
                    <p:embed/>
                    <p:pic>
                      <p:nvPicPr>
                        <p:cNvPr id="28" name="개체 27">
                          <a:extLst>
                            <a:ext uri="{FF2B5EF4-FFF2-40B4-BE49-F238E27FC236}">
                              <a16:creationId xmlns:a16="http://schemas.microsoft.com/office/drawing/2014/main" id="{4BD04222-5FA6-4C76-B522-53C47160353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556962" y="1859131"/>
                          <a:ext cx="590550" cy="2555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01103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50" y="1571625"/>
            <a:ext cx="6400669" cy="444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A3A7BD-E35A-430B-9E70-F7B367ED681A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systems-4n</a:t>
            </a:r>
          </a:p>
        </p:txBody>
      </p:sp>
    </p:spTree>
    <p:extLst>
      <p:ext uri="{BB962C8B-B14F-4D97-AF65-F5344CB8AC3E}">
        <p14:creationId xmlns:p14="http://schemas.microsoft.com/office/powerpoint/2010/main" val="39153502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9" y="1311808"/>
            <a:ext cx="5299631" cy="521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0057CBE-E004-4C0B-9701-11AA0F61ECF9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systems-4o</a:t>
            </a: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062F2909-E1A6-493D-8017-08C00F13BE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879349"/>
              </p:ext>
            </p:extLst>
          </p:nvPr>
        </p:nvGraphicFramePr>
        <p:xfrm>
          <a:off x="2097088" y="993775"/>
          <a:ext cx="540067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6" name="Equation" r:id="rId4" imgW="3162240" imgH="203040" progId="Equation.DSMT4">
                  <p:embed/>
                </p:oleObj>
              </mc:Choice>
              <mc:Fallback>
                <p:oleObj name="Equation" r:id="rId4" imgW="3162240" imgH="203040" progId="Equation.DSMT4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604DFACD-5396-4432-BD11-9F904B4671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7088" y="993775"/>
                        <a:ext cx="540067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EFE1EE2-B34E-4DE4-89F3-C938CAC4D46E}"/>
              </a:ext>
            </a:extLst>
          </p:cNvPr>
          <p:cNvSpPr/>
          <p:nvPr/>
        </p:nvSpPr>
        <p:spPr>
          <a:xfrm>
            <a:off x="6355156" y="1565227"/>
            <a:ext cx="106643" cy="1564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506893-F43A-469F-80A8-A8213E8B0F68}"/>
              </a:ext>
            </a:extLst>
          </p:cNvPr>
          <p:cNvSpPr/>
          <p:nvPr/>
        </p:nvSpPr>
        <p:spPr>
          <a:xfrm>
            <a:off x="6790963" y="4247859"/>
            <a:ext cx="141942" cy="1892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524B9D8F-25C6-4B86-BE0D-E520305E20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555713"/>
              </p:ext>
            </p:extLst>
          </p:nvPr>
        </p:nvGraphicFramePr>
        <p:xfrm>
          <a:off x="6343796" y="1544584"/>
          <a:ext cx="177489" cy="213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7" name="Equation" r:id="rId6" imgW="114120" imgH="177480" progId="Equation.DSMT4">
                  <p:embed/>
                </p:oleObj>
              </mc:Choice>
              <mc:Fallback>
                <p:oleObj name="Equation" r:id="rId6" imgW="114120" imgH="177480" progId="Equation.DSMT4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84431CC6-D62C-4029-B2E1-B27AFCA60B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3796" y="1544584"/>
                        <a:ext cx="177489" cy="213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407F62B4-4C10-4D98-96D3-0DFDF1D563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091949"/>
              </p:ext>
            </p:extLst>
          </p:nvPr>
        </p:nvGraphicFramePr>
        <p:xfrm>
          <a:off x="6816977" y="4268261"/>
          <a:ext cx="161354" cy="194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8" name="Equation" r:id="rId6" imgW="114120" imgH="177480" progId="Equation.DSMT4">
                  <p:embed/>
                </p:oleObj>
              </mc:Choice>
              <mc:Fallback>
                <p:oleObj name="Equation" r:id="rId6" imgW="114120" imgH="177480" progId="Equation.DSMT4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524B9D8F-25C6-4B86-BE0D-E520305E20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6977" y="4268261"/>
                        <a:ext cx="161354" cy="194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78378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932271"/>
              </p:ext>
            </p:extLst>
          </p:nvPr>
        </p:nvGraphicFramePr>
        <p:xfrm>
          <a:off x="2640013" y="5373688"/>
          <a:ext cx="3022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6" name="Equation" r:id="rId3" imgW="1422360" imgH="203040" progId="Equation.DSMT4">
                  <p:embed/>
                </p:oleObj>
              </mc:Choice>
              <mc:Fallback>
                <p:oleObj name="Equation" r:id="rId3" imgW="1422360" imgH="203040" progId="Equation.DSMT4">
                  <p:embed/>
                  <p:pic>
                    <p:nvPicPr>
                      <p:cNvPr id="2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5373688"/>
                        <a:ext cx="3022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2C8BC92-06E8-4C17-82E2-F5743EBE1AFF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systems-4q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CAFF09A-B4B6-4F51-9AB1-2FBF1D0D7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31987" y="2016126"/>
            <a:ext cx="2409825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7A7ADC2A-9A74-4F83-8557-4B79A6291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41812" y="1744663"/>
            <a:ext cx="3943350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DF42AC-E273-4C5A-91AF-B0665907C27F}"/>
              </a:ext>
            </a:extLst>
          </p:cNvPr>
          <p:cNvSpPr/>
          <p:nvPr/>
        </p:nvSpPr>
        <p:spPr>
          <a:xfrm>
            <a:off x="3596828" y="1699910"/>
            <a:ext cx="677991" cy="306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E0086CD5-CAD2-4D53-8ACF-170E286959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362144"/>
              </p:ext>
            </p:extLst>
          </p:nvPr>
        </p:nvGraphicFramePr>
        <p:xfrm>
          <a:off x="3739497" y="1795768"/>
          <a:ext cx="590550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7" name="Equation" r:id="rId7" imgW="469800" imgH="203040" progId="Equation.DSMT4">
                  <p:embed/>
                </p:oleObj>
              </mc:Choice>
              <mc:Fallback>
                <p:oleObj name="Equation" r:id="rId7" imgW="469800" imgH="203040" progId="Equation.DSMT4">
                  <p:embed/>
                  <p:pic>
                    <p:nvPicPr>
                      <p:cNvPr id="23" name="개체 22">
                        <a:extLst>
                          <a:ext uri="{FF2B5EF4-FFF2-40B4-BE49-F238E27FC236}">
                            <a16:creationId xmlns:a16="http://schemas.microsoft.com/office/drawing/2014/main" id="{410EFDB3-3488-4E3B-A69A-1E214C8C75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39497" y="1795768"/>
                        <a:ext cx="590550" cy="255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8F166C4E-7C0A-42AC-A4D0-9F0F88B2A7FB}"/>
              </a:ext>
            </a:extLst>
          </p:cNvPr>
          <p:cNvSpPr/>
          <p:nvPr/>
        </p:nvSpPr>
        <p:spPr>
          <a:xfrm>
            <a:off x="1750541" y="4093497"/>
            <a:ext cx="263605" cy="306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A7D6F637-F720-4ACA-9014-9AF637D4F9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484436"/>
              </p:ext>
            </p:extLst>
          </p:nvPr>
        </p:nvGraphicFramePr>
        <p:xfrm>
          <a:off x="1714861" y="4034443"/>
          <a:ext cx="33496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8" name="Equation" r:id="rId9" imgW="177480" imgH="228600" progId="Equation.DSMT4">
                  <p:embed/>
                </p:oleObj>
              </mc:Choice>
              <mc:Fallback>
                <p:oleObj name="Equation" r:id="rId9" imgW="177480" imgH="228600" progId="Equation.DSMT4">
                  <p:embed/>
                  <p:pic>
                    <p:nvPicPr>
                      <p:cNvPr id="23" name="개체 22">
                        <a:extLst>
                          <a:ext uri="{FF2B5EF4-FFF2-40B4-BE49-F238E27FC236}">
                            <a16:creationId xmlns:a16="http://schemas.microsoft.com/office/drawing/2014/main" id="{FFE0F42B-E3F6-4270-981E-52C426E1F4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861" y="4034443"/>
                        <a:ext cx="334963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3626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191" y="980730"/>
            <a:ext cx="4773762" cy="571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9F8843-709C-4DFB-AC57-6BC1EB0EE12B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systems-4p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7F6E62-A20D-4D44-ABAA-9778C53919EE}"/>
              </a:ext>
            </a:extLst>
          </p:cNvPr>
          <p:cNvSpPr/>
          <p:nvPr/>
        </p:nvSpPr>
        <p:spPr>
          <a:xfrm>
            <a:off x="3629167" y="1321078"/>
            <a:ext cx="129038" cy="2069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698EDB-62C9-45C9-94EA-6A32D2FA5E72}"/>
              </a:ext>
            </a:extLst>
          </p:cNvPr>
          <p:cNvSpPr/>
          <p:nvPr/>
        </p:nvSpPr>
        <p:spPr>
          <a:xfrm>
            <a:off x="6118187" y="4906489"/>
            <a:ext cx="156136" cy="2069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388C4D11-2F07-4941-A19A-956EB53F8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354331"/>
              </p:ext>
            </p:extLst>
          </p:nvPr>
        </p:nvGraphicFramePr>
        <p:xfrm>
          <a:off x="3595127" y="1334865"/>
          <a:ext cx="146685" cy="193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8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98E85AA4-5E42-4A53-9988-FF28F13C8E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127" y="1334865"/>
                        <a:ext cx="146685" cy="1931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98E85AA4-5E42-4A53-9988-FF28F13C8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010229"/>
              </p:ext>
            </p:extLst>
          </p:nvPr>
        </p:nvGraphicFramePr>
        <p:xfrm>
          <a:off x="6074811" y="4903286"/>
          <a:ext cx="242887" cy="17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9" name="Equation" r:id="rId6" imgW="190440" imgH="164880" progId="Equation.DSMT4">
                  <p:embed/>
                </p:oleObj>
              </mc:Choice>
              <mc:Fallback>
                <p:oleObj name="Equation" r:id="rId6" imgW="190440" imgH="164880" progId="Equation.DSMT4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64696E5D-B6DB-408C-9A72-22B63E7FE9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4811" y="4903286"/>
                        <a:ext cx="242887" cy="17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60725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F64A55D6-DEB9-446A-8C6B-B51D31677A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868017"/>
              </p:ext>
            </p:extLst>
          </p:nvPr>
        </p:nvGraphicFramePr>
        <p:xfrm>
          <a:off x="968792" y="1700620"/>
          <a:ext cx="5798623" cy="2395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5" name="Equation" r:id="rId3" imgW="2705040" imgH="1117440" progId="Equation.DSMT4">
                  <p:embed/>
                </p:oleObj>
              </mc:Choice>
              <mc:Fallback>
                <p:oleObj name="Equation" r:id="rId3" imgW="270504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8792" y="1700620"/>
                        <a:ext cx="5798623" cy="2395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9A946721-D5E9-40C5-B7E4-734AAE47FE33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systems-4q</a:t>
            </a:r>
          </a:p>
        </p:txBody>
      </p:sp>
    </p:spTree>
    <p:extLst>
      <p:ext uri="{BB962C8B-B14F-4D97-AF65-F5344CB8AC3E}">
        <p14:creationId xmlns:p14="http://schemas.microsoft.com/office/powerpoint/2010/main" val="7642131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596" y="500044"/>
            <a:ext cx="835824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Ch.5 Energy analysis of closed systems-5</a:t>
            </a:r>
          </a:p>
          <a:p>
            <a:endParaRPr lang="en-US" altLang="ko-KR" dirty="0"/>
          </a:p>
          <a:p>
            <a:r>
              <a:rPr lang="en-US" altLang="ko-KR" dirty="0"/>
              <a:t>5-5 Internal energy, enthalpy, and specific heats of solids</a:t>
            </a:r>
            <a:r>
              <a:rPr lang="ko-KR" altLang="en-US" dirty="0"/>
              <a:t> </a:t>
            </a:r>
            <a:r>
              <a:rPr lang="en-US" altLang="ko-KR" dirty="0"/>
              <a:t>and liquids</a:t>
            </a:r>
          </a:p>
          <a:p>
            <a:r>
              <a:rPr lang="en-US" altLang="ko-KR" dirty="0"/>
              <a:t>- For incompressible substances as solids and liquids, we have  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 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    </a:t>
            </a:r>
            <a:r>
              <a:rPr lang="en-US" altLang="ko-KR" dirty="0">
                <a:solidFill>
                  <a:srgbClr val="FF0000"/>
                </a:solidFill>
              </a:rPr>
              <a:t>                        </a:t>
            </a:r>
            <a:endParaRPr lang="en-US" altLang="ko-KR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                                                           </a:t>
            </a: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764836"/>
              </p:ext>
            </p:extLst>
          </p:nvPr>
        </p:nvGraphicFramePr>
        <p:xfrm>
          <a:off x="714375" y="1980883"/>
          <a:ext cx="5224463" cy="321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0" name="Equation" r:id="rId4" imgW="3174840" imgH="1955520" progId="Equation.DSMT4">
                  <p:embed/>
                </p:oleObj>
              </mc:Choice>
              <mc:Fallback>
                <p:oleObj name="Equation" r:id="rId4" imgW="3174840" imgH="1955520" progId="Equation.DSMT4">
                  <p:embed/>
                  <p:pic>
                    <p:nvPicPr>
                      <p:cNvPr id="7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1980883"/>
                        <a:ext cx="5224463" cy="3217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15112"/>
              </p:ext>
            </p:extLst>
          </p:nvPr>
        </p:nvGraphicFramePr>
        <p:xfrm>
          <a:off x="2500298" y="1643052"/>
          <a:ext cx="12636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1" name="Equation" r:id="rId6" imgW="825480" imgH="241200" progId="Equation.DSMT4">
                  <p:embed/>
                </p:oleObj>
              </mc:Choice>
              <mc:Fallback>
                <p:oleObj name="Equation" r:id="rId6" imgW="825480" imgH="241200" progId="Equation.DSMT4">
                  <p:embed/>
                  <p:pic>
                    <p:nvPicPr>
                      <p:cNvPr id="491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1643052"/>
                        <a:ext cx="1263650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5786448" y="1643050"/>
            <a:ext cx="1174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Table A-3</a:t>
            </a:r>
            <a:endParaRPr lang="en-US"/>
          </a:p>
        </p:txBody>
      </p:sp>
      <p:sp>
        <p:nvSpPr>
          <p:cNvPr id="10" name="직사각형 9"/>
          <p:cNvSpPr/>
          <p:nvPr/>
        </p:nvSpPr>
        <p:spPr>
          <a:xfrm>
            <a:off x="714375" y="5274258"/>
            <a:ext cx="2188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Fig. 5-33, 34; Ex. 5-12</a:t>
            </a:r>
            <a:endParaRPr 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71471" y="5715016"/>
            <a:ext cx="63895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HW Ch.5 Problems 6, 10, 22, 25, 32, 37, 50, 55, 62, 73, 79, 95, 112</a:t>
            </a:r>
          </a:p>
        </p:txBody>
      </p:sp>
    </p:spTree>
    <p:extLst>
      <p:ext uri="{BB962C8B-B14F-4D97-AF65-F5344CB8AC3E}">
        <p14:creationId xmlns:p14="http://schemas.microsoft.com/office/powerpoint/2010/main" val="3048372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596" y="500043"/>
            <a:ext cx="792961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systems-1</a:t>
            </a:r>
          </a:p>
          <a:p>
            <a:endParaRPr lang="en-US" altLang="ko-KR" dirty="0"/>
          </a:p>
          <a:p>
            <a:r>
              <a:rPr lang="en-US" altLang="ko-KR" dirty="0"/>
              <a:t>5-1 Moving boundary work</a:t>
            </a:r>
          </a:p>
          <a:p>
            <a:endParaRPr lang="en-US" altLang="ko-KR" dirty="0"/>
          </a:p>
          <a:p>
            <a:r>
              <a:rPr lang="en-US" altLang="ko-KR" dirty="0"/>
              <a:t>- Moving boundary work; quasi-equilibrium process is assumed</a:t>
            </a:r>
          </a:p>
          <a:p>
            <a:r>
              <a:rPr lang="en-US" altLang="ko-KR" dirty="0"/>
              <a:t>   </a:t>
            </a:r>
          </a:p>
          <a:p>
            <a:r>
              <a:rPr lang="en-US" altLang="ko-KR" dirty="0"/>
              <a:t>                                                                                   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Fig. 5-0, 1, 2, 3, 4. </a:t>
            </a:r>
          </a:p>
          <a:p>
            <a:endParaRPr lang="en-US" altLang="ko-KR" dirty="0"/>
          </a:p>
          <a:p>
            <a:r>
              <a:rPr lang="en-US" altLang="ko-KR" dirty="0"/>
              <a:t>- net work done during a cycle; Fig. 5-5,  </a:t>
            </a:r>
          </a:p>
          <a:p>
            <a:r>
              <a:rPr lang="en-US" altLang="ko-KR" dirty="0"/>
              <a:t>  Ex. 5-1, 2(isobaric process), 3(isothermal process).</a:t>
            </a:r>
          </a:p>
          <a:p>
            <a:endParaRPr lang="en-US" altLang="ko-KR" dirty="0"/>
          </a:p>
          <a:p>
            <a:r>
              <a:rPr lang="en-US" altLang="ko-KR" dirty="0"/>
              <a:t>- Polytropic process; Fig. 5-9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- Spring work Ex. 5-4.</a:t>
            </a: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782399"/>
              </p:ext>
            </p:extLst>
          </p:nvPr>
        </p:nvGraphicFramePr>
        <p:xfrm>
          <a:off x="581965" y="1950293"/>
          <a:ext cx="655320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6" name="Equation" r:id="rId3" imgW="3848040" imgH="330120" progId="Equation.DSMT4">
                  <p:embed/>
                </p:oleObj>
              </mc:Choice>
              <mc:Fallback>
                <p:oleObj name="Equation" r:id="rId3" imgW="3848040" imgH="330120" progId="Equation.DSMT4">
                  <p:embed/>
                  <p:pic>
                    <p:nvPicPr>
                      <p:cNvPr id="7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965" y="1950293"/>
                        <a:ext cx="6553200" cy="563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759021"/>
              </p:ext>
            </p:extLst>
          </p:nvPr>
        </p:nvGraphicFramePr>
        <p:xfrm>
          <a:off x="658813" y="4159231"/>
          <a:ext cx="6748462" cy="197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7" name="Equation" r:id="rId5" imgW="3962160" imgH="1155600" progId="Equation.DSMT4">
                  <p:embed/>
                </p:oleObj>
              </mc:Choice>
              <mc:Fallback>
                <p:oleObj name="Equation" r:id="rId5" imgW="3962160" imgH="1155600" progId="Equation.DSMT4">
                  <p:embed/>
                  <p:pic>
                    <p:nvPicPr>
                      <p:cNvPr id="1844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3" y="4159231"/>
                        <a:ext cx="6748462" cy="1973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84050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C:\Users\SJLee\Documents\강의\열역학\열역학-table\TableA-3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37658"/>
            <a:ext cx="5249394" cy="577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761EA93-45F8-41BB-A15F-288520694587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systems-5a</a:t>
            </a:r>
          </a:p>
        </p:txBody>
      </p:sp>
    </p:spTree>
    <p:extLst>
      <p:ext uri="{BB962C8B-B14F-4D97-AF65-F5344CB8AC3E}">
        <p14:creationId xmlns:p14="http://schemas.microsoft.com/office/powerpoint/2010/main" val="5212502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C:\Users\SJLee\Documents\강의\열역학\열역학-table\TableA-3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50" y="879773"/>
            <a:ext cx="5112568" cy="590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079DF96-266E-4B2A-8994-C5C08D3832C3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systems-5b</a:t>
            </a:r>
          </a:p>
        </p:txBody>
      </p:sp>
    </p:spTree>
    <p:extLst>
      <p:ext uri="{BB962C8B-B14F-4D97-AF65-F5344CB8AC3E}">
        <p14:creationId xmlns:p14="http://schemas.microsoft.com/office/powerpoint/2010/main" val="9921507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596" y="500044"/>
            <a:ext cx="835824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Ch.5 Energy analysis of closed systems-5</a:t>
            </a:r>
          </a:p>
          <a:p>
            <a:endParaRPr lang="en-US" altLang="ko-KR" dirty="0"/>
          </a:p>
          <a:p>
            <a:r>
              <a:rPr lang="en-US" altLang="ko-KR" dirty="0"/>
              <a:t>5-5 Internal energy, enthalpy, and specific heats of solids</a:t>
            </a:r>
            <a:r>
              <a:rPr lang="ko-KR" altLang="en-US" dirty="0"/>
              <a:t> </a:t>
            </a:r>
            <a:r>
              <a:rPr lang="en-US" altLang="ko-KR" dirty="0"/>
              <a:t>and liquids</a:t>
            </a:r>
          </a:p>
          <a:p>
            <a:r>
              <a:rPr lang="en-US" altLang="ko-KR" dirty="0"/>
              <a:t>- For incompressible substances as solids and liquids, we have  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 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    </a:t>
            </a:r>
            <a:r>
              <a:rPr lang="en-US" altLang="ko-KR" dirty="0">
                <a:solidFill>
                  <a:srgbClr val="FF0000"/>
                </a:solidFill>
              </a:rPr>
              <a:t>                        </a:t>
            </a:r>
            <a:endParaRPr lang="en-US" altLang="ko-KR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                                                           </a:t>
            </a: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/>
        </p:nvGraphicFramePr>
        <p:xfrm>
          <a:off x="714375" y="1980883"/>
          <a:ext cx="5224463" cy="321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0" name="Equation" r:id="rId4" imgW="3174840" imgH="1955520" progId="Equation.DSMT4">
                  <p:embed/>
                </p:oleObj>
              </mc:Choice>
              <mc:Fallback>
                <p:oleObj name="Equation" r:id="rId4" imgW="3174840" imgH="1955520" progId="Equation.DSMT4">
                  <p:embed/>
                  <p:pic>
                    <p:nvPicPr>
                      <p:cNvPr id="7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1980883"/>
                        <a:ext cx="5224463" cy="3217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6" name="Object 4"/>
          <p:cNvGraphicFramePr>
            <a:graphicFrameLocks noChangeAspect="1"/>
          </p:cNvGraphicFramePr>
          <p:nvPr>
            <p:extLst/>
          </p:nvPr>
        </p:nvGraphicFramePr>
        <p:xfrm>
          <a:off x="2500298" y="1643052"/>
          <a:ext cx="12636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1" name="Equation" r:id="rId6" imgW="825480" imgH="241200" progId="Equation.DSMT4">
                  <p:embed/>
                </p:oleObj>
              </mc:Choice>
              <mc:Fallback>
                <p:oleObj name="Equation" r:id="rId6" imgW="825480" imgH="241200" progId="Equation.DSMT4">
                  <p:embed/>
                  <p:pic>
                    <p:nvPicPr>
                      <p:cNvPr id="491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1643052"/>
                        <a:ext cx="1263650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5786448" y="1643050"/>
            <a:ext cx="105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Table A-3</a:t>
            </a:r>
            <a:endParaRPr 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14375" y="5274258"/>
            <a:ext cx="2188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Fig. 5-33, 34; Ex. 5-12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1471" y="5715016"/>
            <a:ext cx="63895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HW Ch.5 Problems 6, 10, 22, 25, 32, 37, 50, 55, 62, 73, 79, 95, 112</a:t>
            </a:r>
          </a:p>
        </p:txBody>
      </p:sp>
    </p:spTree>
    <p:extLst>
      <p:ext uri="{BB962C8B-B14F-4D97-AF65-F5344CB8AC3E}">
        <p14:creationId xmlns:p14="http://schemas.microsoft.com/office/powerpoint/2010/main" val="27671156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B766B82-A206-406D-84D6-580C439019B8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systems-5c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5A63BE2-5932-443B-96F8-35EB5601C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219" y="1395412"/>
            <a:ext cx="4191000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EDB7AB7-85D2-4C76-A115-4C2267746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747837"/>
            <a:ext cx="41148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55373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049" y="1340770"/>
            <a:ext cx="531495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533969"/>
              </p:ext>
            </p:extLst>
          </p:nvPr>
        </p:nvGraphicFramePr>
        <p:xfrm>
          <a:off x="1926555" y="993108"/>
          <a:ext cx="512762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7" name="Equation" r:id="rId4" imgW="2997000" imgH="203040" progId="Equation.DSMT4">
                  <p:embed/>
                </p:oleObj>
              </mc:Choice>
              <mc:Fallback>
                <p:oleObj name="Equation" r:id="rId4" imgW="2997000" imgH="203040" progId="Equation.DSMT4">
                  <p:embed/>
                  <p:pic>
                    <p:nvPicPr>
                      <p:cNvPr id="2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6555" y="993108"/>
                        <a:ext cx="5127625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CB12736-4ABC-48B9-AAF9-3762D0D9B6FB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systems-5d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8D3134-19CE-486C-8A1B-CF81565096A1}"/>
              </a:ext>
            </a:extLst>
          </p:cNvPr>
          <p:cNvSpPr/>
          <p:nvPr/>
        </p:nvSpPr>
        <p:spPr>
          <a:xfrm>
            <a:off x="6644993" y="3539066"/>
            <a:ext cx="113193" cy="1629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B944598B-B030-491A-AD36-8CFFA80803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417065"/>
              </p:ext>
            </p:extLst>
          </p:nvPr>
        </p:nvGraphicFramePr>
        <p:xfrm>
          <a:off x="6611501" y="3540032"/>
          <a:ext cx="146685" cy="193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8" name="Equation" r:id="rId6" imgW="114120" imgH="177480" progId="Equation.DSMT4">
                  <p:embed/>
                </p:oleObj>
              </mc:Choice>
              <mc:Fallback>
                <p:oleObj name="Equation" r:id="rId6" imgW="114120" imgH="177480" progId="Equation.DSMT4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1E487EC9-2007-4C92-8C3E-45894ECF7F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1501" y="3540032"/>
                        <a:ext cx="146685" cy="1931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1227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570571"/>
              </p:ext>
            </p:extLst>
          </p:nvPr>
        </p:nvGraphicFramePr>
        <p:xfrm>
          <a:off x="2708044" y="4922555"/>
          <a:ext cx="3893013" cy="324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0" name="Equation" r:id="rId3" imgW="2438280" imgH="203040" progId="Equation.DSMT4">
                  <p:embed/>
                </p:oleObj>
              </mc:Choice>
              <mc:Fallback>
                <p:oleObj name="Equation" r:id="rId3" imgW="2438280" imgH="203040" progId="Equation.DSMT4">
                  <p:embed/>
                  <p:pic>
                    <p:nvPicPr>
                      <p:cNvPr id="2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8044" y="4922555"/>
                        <a:ext cx="3893013" cy="3244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63C8E6C-8A81-4332-AE26-E8D076B66122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systems-5e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F183C3-5C0D-4EBA-99D5-54BC41A0E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66987" y="2145982"/>
            <a:ext cx="40100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08196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637" y="1700808"/>
            <a:ext cx="6609120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826DC27-0B28-47C2-85EB-684DAD0CB9A1}"/>
              </a:ext>
            </a:extLst>
          </p:cNvPr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systems-5f</a:t>
            </a:r>
          </a:p>
        </p:txBody>
      </p:sp>
    </p:spTree>
    <p:extLst>
      <p:ext uri="{BB962C8B-B14F-4D97-AF65-F5344CB8AC3E}">
        <p14:creationId xmlns:p14="http://schemas.microsoft.com/office/powerpoint/2010/main" val="21981324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596" y="500044"/>
            <a:ext cx="835824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Ch.5 Energy analysis of closed systems-5</a:t>
            </a:r>
          </a:p>
          <a:p>
            <a:endParaRPr lang="en-US" altLang="ko-KR" dirty="0"/>
          </a:p>
          <a:p>
            <a:r>
              <a:rPr lang="en-US" altLang="ko-KR" dirty="0"/>
              <a:t>5-5 Internal energy, enthalpy, and specific heats of solids</a:t>
            </a:r>
            <a:r>
              <a:rPr lang="ko-KR" altLang="en-US" dirty="0"/>
              <a:t> </a:t>
            </a:r>
            <a:r>
              <a:rPr lang="en-US" altLang="ko-KR" dirty="0"/>
              <a:t>and liquids</a:t>
            </a:r>
          </a:p>
          <a:p>
            <a:r>
              <a:rPr lang="en-US" altLang="ko-KR" dirty="0"/>
              <a:t>- For incompressible substances as solids and liquids, we have  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 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    </a:t>
            </a:r>
            <a:r>
              <a:rPr lang="en-US" altLang="ko-KR" dirty="0">
                <a:solidFill>
                  <a:srgbClr val="FF0000"/>
                </a:solidFill>
              </a:rPr>
              <a:t>                        </a:t>
            </a:r>
            <a:endParaRPr lang="en-US" altLang="ko-KR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                                                           </a:t>
            </a: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/>
        </p:nvGraphicFramePr>
        <p:xfrm>
          <a:off x="714375" y="1980883"/>
          <a:ext cx="5224463" cy="321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4" name="Equation" r:id="rId4" imgW="3174840" imgH="1955520" progId="Equation.DSMT4">
                  <p:embed/>
                </p:oleObj>
              </mc:Choice>
              <mc:Fallback>
                <p:oleObj name="Equation" r:id="rId4" imgW="3174840" imgH="1955520" progId="Equation.DSMT4">
                  <p:embed/>
                  <p:pic>
                    <p:nvPicPr>
                      <p:cNvPr id="7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1980883"/>
                        <a:ext cx="5224463" cy="3217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6" name="Object 4"/>
          <p:cNvGraphicFramePr>
            <a:graphicFrameLocks noChangeAspect="1"/>
          </p:cNvGraphicFramePr>
          <p:nvPr>
            <p:extLst/>
          </p:nvPr>
        </p:nvGraphicFramePr>
        <p:xfrm>
          <a:off x="2500298" y="1643052"/>
          <a:ext cx="12636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5" name="Equation" r:id="rId6" imgW="825480" imgH="241200" progId="Equation.DSMT4">
                  <p:embed/>
                </p:oleObj>
              </mc:Choice>
              <mc:Fallback>
                <p:oleObj name="Equation" r:id="rId6" imgW="825480" imgH="241200" progId="Equation.DSMT4">
                  <p:embed/>
                  <p:pic>
                    <p:nvPicPr>
                      <p:cNvPr id="491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298" y="1643052"/>
                        <a:ext cx="1263650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5786448" y="1643050"/>
            <a:ext cx="1053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Table A-3</a:t>
            </a:r>
            <a:endParaRPr 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14375" y="5274258"/>
            <a:ext cx="2188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Fig. 5-33, 34; Ex. 5-12</a:t>
            </a:r>
            <a:endParaRPr 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71471" y="5715016"/>
            <a:ext cx="63895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HW Ch.5 Problems 6, 10, 22, 25, 32, 37, 50, 55, 62, 73, 79, 95, 112</a:t>
            </a:r>
          </a:p>
        </p:txBody>
      </p:sp>
    </p:spTree>
    <p:extLst>
      <p:ext uri="{BB962C8B-B14F-4D97-AF65-F5344CB8AC3E}">
        <p14:creationId xmlns:p14="http://schemas.microsoft.com/office/powerpoint/2010/main" val="2142350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22" y="2766061"/>
            <a:ext cx="3069325" cy="113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933986"/>
              </p:ext>
            </p:extLst>
          </p:nvPr>
        </p:nvGraphicFramePr>
        <p:xfrm>
          <a:off x="819150" y="4119563"/>
          <a:ext cx="1716088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2" name="Equation" r:id="rId4" imgW="1028520" imgH="203040" progId="Equation.DSMT4">
                  <p:embed/>
                </p:oleObj>
              </mc:Choice>
              <mc:Fallback>
                <p:oleObj name="Equation" r:id="rId4" imgW="1028520" imgH="203040" progId="Equation.DSMT4">
                  <p:embed/>
                  <p:pic>
                    <p:nvPicPr>
                      <p:cNvPr id="2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4119563"/>
                        <a:ext cx="1716088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348587"/>
              </p:ext>
            </p:extLst>
          </p:nvPr>
        </p:nvGraphicFramePr>
        <p:xfrm>
          <a:off x="3019214" y="5386750"/>
          <a:ext cx="252095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3" name="Equation" r:id="rId6" imgW="1511280" imgH="203040" progId="Equation.DSMT4">
                  <p:embed/>
                </p:oleObj>
              </mc:Choice>
              <mc:Fallback>
                <p:oleObj name="Equation" r:id="rId6" imgW="1511280" imgH="203040" progId="Equation.DSMT4">
                  <p:embed/>
                  <p:pic>
                    <p:nvPicPr>
                      <p:cNvPr id="3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9214" y="5386750"/>
                        <a:ext cx="2520950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92916"/>
              </p:ext>
            </p:extLst>
          </p:nvPr>
        </p:nvGraphicFramePr>
        <p:xfrm>
          <a:off x="6058817" y="5386750"/>
          <a:ext cx="199072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4" name="Equation" r:id="rId8" imgW="1193760" imgH="203040" progId="Equation.DSMT4">
                  <p:embed/>
                </p:oleObj>
              </mc:Choice>
              <mc:Fallback>
                <p:oleObj name="Equation" r:id="rId8" imgW="1193760" imgH="203040" progId="Equation.DSMT4">
                  <p:embed/>
                  <p:pic>
                    <p:nvPicPr>
                      <p:cNvPr id="4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8817" y="5386750"/>
                        <a:ext cx="199072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systems-1a</a:t>
            </a: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01031E68-48E4-44E2-8274-127D3A34D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520864" y="1967509"/>
            <a:ext cx="20193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CA70320-0997-48EA-A416-C75E000B2F9A}"/>
              </a:ext>
            </a:extLst>
          </p:cNvPr>
          <p:cNvGrpSpPr/>
          <p:nvPr/>
        </p:nvGrpSpPr>
        <p:grpSpPr>
          <a:xfrm>
            <a:off x="6079385" y="1962747"/>
            <a:ext cx="2524125" cy="3209925"/>
            <a:chOff x="6079385" y="1962747"/>
            <a:chExt cx="2524125" cy="3209925"/>
          </a:xfrm>
        </p:grpSpPr>
        <p:pic>
          <p:nvPicPr>
            <p:cNvPr id="10" name="Picture 15">
              <a:extLst>
                <a:ext uri="{FF2B5EF4-FFF2-40B4-BE49-F238E27FC236}">
                  <a16:creationId xmlns:a16="http://schemas.microsoft.com/office/drawing/2014/main" id="{B9AB804B-41A2-4058-8D05-5E93ACA2D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6079385" y="1962747"/>
              <a:ext cx="2524125" cy="3209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5893068-5D0C-4A2D-8904-645124AD338F}"/>
                </a:ext>
              </a:extLst>
            </p:cNvPr>
            <p:cNvSpPr/>
            <p:nvPr/>
          </p:nvSpPr>
          <p:spPr>
            <a:xfrm>
              <a:off x="7017598" y="4286558"/>
              <a:ext cx="300989" cy="2324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13" name="개체 12">
              <a:extLst>
                <a:ext uri="{FF2B5EF4-FFF2-40B4-BE49-F238E27FC236}">
                  <a16:creationId xmlns:a16="http://schemas.microsoft.com/office/drawing/2014/main" id="{0BA0542D-8DC4-4561-9B25-3A5044FD5D4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096794"/>
                </p:ext>
              </p:extLst>
            </p:nvPr>
          </p:nvGraphicFramePr>
          <p:xfrm>
            <a:off x="7041092" y="4286558"/>
            <a:ext cx="254000" cy="277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55" name="Equation" r:id="rId12" imgW="152280" imgH="164880" progId="Equation.DSMT4">
                    <p:embed/>
                  </p:oleObj>
                </mc:Choice>
                <mc:Fallback>
                  <p:oleObj name="Equation" r:id="rId12" imgW="152280" imgH="164880" progId="Equation.DSMT4">
                    <p:embed/>
                    <p:pic>
                      <p:nvPicPr>
                        <p:cNvPr id="12" name="개체 11">
                          <a:extLst>
                            <a:ext uri="{FF2B5EF4-FFF2-40B4-BE49-F238E27FC236}">
                              <a16:creationId xmlns:a16="http://schemas.microsoft.com/office/drawing/2014/main" id="{B8B095F9-1605-443B-A794-8B26CD2F1F5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1092" y="4286558"/>
                          <a:ext cx="254000" cy="2778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43448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22467"/>
              </p:ext>
            </p:extLst>
          </p:nvPr>
        </p:nvGraphicFramePr>
        <p:xfrm>
          <a:off x="4437698" y="4871419"/>
          <a:ext cx="421640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5" name="Equation" r:id="rId3" imgW="2527200" imgH="203040" progId="Equation.DSMT4">
                  <p:embed/>
                </p:oleObj>
              </mc:Choice>
              <mc:Fallback>
                <p:oleObj name="Equation" r:id="rId3" imgW="2527200" imgH="203040" progId="Equation.DSMT4">
                  <p:embed/>
                  <p:pic>
                    <p:nvPicPr>
                      <p:cNvPr id="3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7698" y="4871419"/>
                        <a:ext cx="4216400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/>
        </p:nvSpPr>
        <p:spPr>
          <a:xfrm>
            <a:off x="429444" y="50128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systems-1b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D66B86-02B5-48E6-BD74-DE6EF0EDA34E}"/>
              </a:ext>
            </a:extLst>
          </p:cNvPr>
          <p:cNvGrpSpPr/>
          <p:nvPr/>
        </p:nvGrpSpPr>
        <p:grpSpPr>
          <a:xfrm>
            <a:off x="918726" y="1295302"/>
            <a:ext cx="3172120" cy="4636867"/>
            <a:chOff x="918726" y="1295302"/>
            <a:chExt cx="3172120" cy="4636867"/>
          </a:xfrm>
        </p:grpSpPr>
        <p:pic>
          <p:nvPicPr>
            <p:cNvPr id="7" name="Picture 1">
              <a:extLst>
                <a:ext uri="{FF2B5EF4-FFF2-40B4-BE49-F238E27FC236}">
                  <a16:creationId xmlns:a16="http://schemas.microsoft.com/office/drawing/2014/main" id="{D295E2B7-804E-4F69-86BD-E99E0885A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37776" y="1295302"/>
              <a:ext cx="3153070" cy="46368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7CEDCE-CF73-4188-A6E1-0666799AD49D}"/>
                </a:ext>
              </a:extLst>
            </p:cNvPr>
            <p:cNvSpPr/>
            <p:nvPr/>
          </p:nvSpPr>
          <p:spPr>
            <a:xfrm>
              <a:off x="918726" y="1318162"/>
              <a:ext cx="255676" cy="279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14" name="개체 13">
              <a:extLst>
                <a:ext uri="{FF2B5EF4-FFF2-40B4-BE49-F238E27FC236}">
                  <a16:creationId xmlns:a16="http://schemas.microsoft.com/office/drawing/2014/main" id="{67A2507B-874C-4280-B0B4-B691BFFFEC1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9468684"/>
                </p:ext>
              </p:extLst>
            </p:nvPr>
          </p:nvGraphicFramePr>
          <p:xfrm>
            <a:off x="952884" y="1386339"/>
            <a:ext cx="255676" cy="2796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56" name="Equation" r:id="rId6" imgW="152280" imgH="164880" progId="Equation.DSMT4">
                    <p:embed/>
                  </p:oleObj>
                </mc:Choice>
                <mc:Fallback>
                  <p:oleObj name="Equation" r:id="rId6" imgW="152280" imgH="164880" progId="Equation.DSMT4">
                    <p:embed/>
                    <p:pic>
                      <p:nvPicPr>
                        <p:cNvPr id="12" name="개체 11">
                          <a:extLst>
                            <a:ext uri="{FF2B5EF4-FFF2-40B4-BE49-F238E27FC236}">
                              <a16:creationId xmlns:a16="http://schemas.microsoft.com/office/drawing/2014/main" id="{8FAD3886-17D9-4EC2-B263-464B9A58DF0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2884" y="1386339"/>
                          <a:ext cx="255676" cy="2796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428A295-AD82-41D0-B33A-DB2256F45EDC}"/>
                </a:ext>
              </a:extLst>
            </p:cNvPr>
            <p:cNvSpPr/>
            <p:nvPr/>
          </p:nvSpPr>
          <p:spPr>
            <a:xfrm>
              <a:off x="1894866" y="4078155"/>
              <a:ext cx="255676" cy="279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16" name="개체 15">
              <a:extLst>
                <a:ext uri="{FF2B5EF4-FFF2-40B4-BE49-F238E27FC236}">
                  <a16:creationId xmlns:a16="http://schemas.microsoft.com/office/drawing/2014/main" id="{B9CC76B6-F968-4261-B7AF-4171C00A8FF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75933392"/>
                </p:ext>
              </p:extLst>
            </p:nvPr>
          </p:nvGraphicFramePr>
          <p:xfrm>
            <a:off x="1894866" y="4078155"/>
            <a:ext cx="255676" cy="2796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57" name="Equation" r:id="rId8" imgW="152280" imgH="164880" progId="Equation.DSMT4">
                    <p:embed/>
                  </p:oleObj>
                </mc:Choice>
                <mc:Fallback>
                  <p:oleObj name="Equation" r:id="rId8" imgW="152280" imgH="164880" progId="Equation.DSMT4">
                    <p:embed/>
                    <p:pic>
                      <p:nvPicPr>
                        <p:cNvPr id="12" name="개체 11">
                          <a:extLst>
                            <a:ext uri="{FF2B5EF4-FFF2-40B4-BE49-F238E27FC236}">
                              <a16:creationId xmlns:a16="http://schemas.microsoft.com/office/drawing/2014/main" id="{8FAD3886-17D9-4EC2-B263-464B9A58DF0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4866" y="4078155"/>
                          <a:ext cx="255676" cy="2796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4A18CB-3080-4D8D-BDF4-288701D8328A}"/>
              </a:ext>
            </a:extLst>
          </p:cNvPr>
          <p:cNvGrpSpPr/>
          <p:nvPr/>
        </p:nvGrpSpPr>
        <p:grpSpPr>
          <a:xfrm>
            <a:off x="4684756" y="1673287"/>
            <a:ext cx="3141650" cy="2898713"/>
            <a:chOff x="4684756" y="1673287"/>
            <a:chExt cx="3141650" cy="2898713"/>
          </a:xfrm>
        </p:grpSpPr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46A940DF-FF72-4238-B20A-1E94B7FA4D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755444" y="1673287"/>
              <a:ext cx="3070962" cy="2898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73FF108-0FC6-4904-B550-3193102C7C56}"/>
                </a:ext>
              </a:extLst>
            </p:cNvPr>
            <p:cNvSpPr/>
            <p:nvPr/>
          </p:nvSpPr>
          <p:spPr>
            <a:xfrm>
              <a:off x="4684756" y="1735827"/>
              <a:ext cx="255676" cy="279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18" name="개체 17">
              <a:extLst>
                <a:ext uri="{FF2B5EF4-FFF2-40B4-BE49-F238E27FC236}">
                  <a16:creationId xmlns:a16="http://schemas.microsoft.com/office/drawing/2014/main" id="{F848E469-4D88-46FD-B1DF-8F27A1BC321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9482156"/>
                </p:ext>
              </p:extLst>
            </p:nvPr>
          </p:nvGraphicFramePr>
          <p:xfrm>
            <a:off x="4684756" y="1737861"/>
            <a:ext cx="255676" cy="2796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58" name="Equation" r:id="rId10" imgW="152280" imgH="164880" progId="Equation.DSMT4">
                    <p:embed/>
                  </p:oleObj>
                </mc:Choice>
                <mc:Fallback>
                  <p:oleObj name="Equation" r:id="rId10" imgW="152280" imgH="164880" progId="Equation.DSMT4">
                    <p:embed/>
                    <p:pic>
                      <p:nvPicPr>
                        <p:cNvPr id="12" name="개체 11">
                          <a:extLst>
                            <a:ext uri="{FF2B5EF4-FFF2-40B4-BE49-F238E27FC236}">
                              <a16:creationId xmlns:a16="http://schemas.microsoft.com/office/drawing/2014/main" id="{8FAD3886-17D9-4EC2-B263-464B9A58DF0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4756" y="1737861"/>
                          <a:ext cx="255676" cy="2796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AB9E3C-2FA0-4BF0-98FA-8EBC9961D9C6}"/>
              </a:ext>
            </a:extLst>
          </p:cNvPr>
          <p:cNvSpPr/>
          <p:nvPr/>
        </p:nvSpPr>
        <p:spPr>
          <a:xfrm>
            <a:off x="1594773" y="5400015"/>
            <a:ext cx="383881" cy="279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9F45BDA5-C928-420C-A015-4D0DBA26C4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797866"/>
              </p:ext>
            </p:extLst>
          </p:nvPr>
        </p:nvGraphicFramePr>
        <p:xfrm>
          <a:off x="1598407" y="5409794"/>
          <a:ext cx="439514" cy="28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9" name="Equation" r:id="rId11" imgW="317160" imgH="203040" progId="Equation.DSMT4">
                  <p:embed/>
                </p:oleObj>
              </mc:Choice>
              <mc:Fallback>
                <p:oleObj name="Equation" r:id="rId11" imgW="317160" imgH="203040" progId="Equation.DSMT4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id="{8FAD3886-17D9-4EC2-B263-464B9A58DF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8407" y="5409794"/>
                        <a:ext cx="439514" cy="28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972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596" y="500043"/>
            <a:ext cx="792961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Ch.5 Energy</a:t>
            </a:r>
            <a:r>
              <a:rPr lang="ko-KR" altLang="en-US" dirty="0"/>
              <a:t> </a:t>
            </a:r>
            <a:r>
              <a:rPr lang="en-US" altLang="ko-KR" dirty="0"/>
              <a:t>analysis of closed systems-1</a:t>
            </a:r>
          </a:p>
          <a:p>
            <a:endParaRPr lang="en-US" altLang="ko-KR" dirty="0"/>
          </a:p>
          <a:p>
            <a:r>
              <a:rPr lang="en-US" altLang="ko-KR" dirty="0"/>
              <a:t>5-1 Moving boundary work</a:t>
            </a:r>
          </a:p>
          <a:p>
            <a:endParaRPr lang="en-US" altLang="ko-KR" dirty="0"/>
          </a:p>
          <a:p>
            <a:r>
              <a:rPr lang="en-US" altLang="ko-KR" dirty="0"/>
              <a:t>- Moving boundary work; quasi-equilibrium process is assumed</a:t>
            </a:r>
          </a:p>
          <a:p>
            <a:r>
              <a:rPr lang="en-US" altLang="ko-KR" dirty="0"/>
              <a:t>   </a:t>
            </a:r>
          </a:p>
          <a:p>
            <a:r>
              <a:rPr lang="en-US" altLang="ko-KR" dirty="0"/>
              <a:t>                                                                                   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</a:t>
            </a:r>
            <a:r>
              <a:rPr lang="en-US" altLang="ko-KR" dirty="0"/>
              <a:t>Fig. 5-0, 1, 2, 3, 4.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- net work done during a cycle; </a:t>
            </a:r>
            <a:r>
              <a:rPr lang="en-US" altLang="ko-KR" dirty="0">
                <a:solidFill>
                  <a:srgbClr val="FF0000"/>
                </a:solidFill>
              </a:rPr>
              <a:t>Fig. 5-5, 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Ex. 5-1, 2(isobaric process), 3(isothermal process).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- Polytropic process; Fig. 5-9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- Spring work Ex. 5-4.</a:t>
            </a: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/>
          </p:nvPr>
        </p:nvGraphicFramePr>
        <p:xfrm>
          <a:off x="581965" y="1950293"/>
          <a:ext cx="655320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8" name="Equation" r:id="rId3" imgW="3848040" imgH="330120" progId="Equation.DSMT4">
                  <p:embed/>
                </p:oleObj>
              </mc:Choice>
              <mc:Fallback>
                <p:oleObj name="Equation" r:id="rId3" imgW="3848040" imgH="330120" progId="Equation.DSMT4">
                  <p:embed/>
                  <p:pic>
                    <p:nvPicPr>
                      <p:cNvPr id="3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965" y="1950293"/>
                        <a:ext cx="6553200" cy="563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/>
          <p:cNvGraphicFramePr>
            <a:graphicFrameLocks noChangeAspect="1"/>
          </p:cNvGraphicFramePr>
          <p:nvPr/>
        </p:nvGraphicFramePr>
        <p:xfrm>
          <a:off x="658813" y="4159231"/>
          <a:ext cx="6748462" cy="197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9" name="Equation" r:id="rId5" imgW="3962160" imgH="1155600" progId="Equation.DSMT4">
                  <p:embed/>
                </p:oleObj>
              </mc:Choice>
              <mc:Fallback>
                <p:oleObj name="Equation" r:id="rId5" imgW="3962160" imgH="1155600" progId="Equation.DSMT4">
                  <p:embed/>
                  <p:pic>
                    <p:nvPicPr>
                      <p:cNvPr id="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3" y="4159231"/>
                        <a:ext cx="6748462" cy="1973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0594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903</TotalTime>
  <Words>1712</Words>
  <Application>Microsoft Office PowerPoint</Application>
  <PresentationFormat>화면 슬라이드 쇼(4:3)</PresentationFormat>
  <Paragraphs>387</Paragraphs>
  <Slides>67</Slides>
  <Notes>7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67</vt:i4>
      </vt:variant>
    </vt:vector>
  </HeadingPairs>
  <TitlesOfParts>
    <vt:vector size="74" baseType="lpstr">
      <vt:lpstr>맑은 고딕</vt:lpstr>
      <vt:lpstr>Arial</vt:lpstr>
      <vt:lpstr>Calibri</vt:lpstr>
      <vt:lpstr>Calibri Light</vt:lpstr>
      <vt:lpstr>Office 테마</vt:lpstr>
      <vt:lpstr>Equation</vt:lpstr>
      <vt:lpstr>MathType 6.0 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Seung-Joon Lee</dc:creator>
  <cp:lastModifiedBy>Seung-Joon Lee</cp:lastModifiedBy>
  <cp:revision>63</cp:revision>
  <dcterms:created xsi:type="dcterms:W3CDTF">2017-03-06T14:12:40Z</dcterms:created>
  <dcterms:modified xsi:type="dcterms:W3CDTF">2018-05-02T00:15:28Z</dcterms:modified>
</cp:coreProperties>
</file>